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08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6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15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8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15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2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8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5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7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05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9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8469-DF9D-4367-9685-D62C4BE29499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ABCE-6FE9-42B3-A83D-232766A2E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2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5486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Vollkorn" pitchFamily="2" charset="0"/>
                <a:ea typeface="Vollkorn" pitchFamily="2" charset="0"/>
              </a:rPr>
              <a:t>Δραστηριότητα:  Η Γη</a:t>
            </a:r>
          </a:p>
          <a:p>
            <a:pPr algn="ctr"/>
            <a:endParaRPr lang="el-GR" dirty="0">
              <a:latin typeface="Vollkorn" pitchFamily="2" charset="0"/>
              <a:ea typeface="Vollkorn" pitchFamily="2" charset="0"/>
            </a:endParaRPr>
          </a:p>
          <a:p>
            <a:r>
              <a:rPr lang="el-GR" dirty="0" smtClean="0">
                <a:latin typeface="Vollkorn" pitchFamily="2" charset="0"/>
                <a:ea typeface="Vollkorn" pitchFamily="2" charset="0"/>
              </a:rPr>
              <a:t>Στη Γη υπάρχουν εικόνες </a:t>
            </a:r>
            <a:r>
              <a:rPr lang="en-US" dirty="0" smtClean="0">
                <a:latin typeface="Vollkorn" pitchFamily="2" charset="0"/>
                <a:ea typeface="Vollkorn" pitchFamily="2" charset="0"/>
              </a:rPr>
              <a:t>clipart </a:t>
            </a:r>
            <a:r>
              <a:rPr lang="el-GR" dirty="0" smtClean="0">
                <a:latin typeface="Vollkorn" pitchFamily="2" charset="0"/>
                <a:ea typeface="Vollkorn" pitchFamily="2" charset="0"/>
              </a:rPr>
              <a:t>με δέντρα, βουνά, πετρελαιοπηγές, ερήμους και παραλίες με άμμο.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70C0"/>
                </a:solidFill>
                <a:latin typeface="Vollkorn" pitchFamily="2" charset="0"/>
                <a:ea typeface="Vollkorn" pitchFamily="2" charset="0"/>
              </a:rPr>
              <a:t>Παρουσιάζουμε την εικόνα στα παιδιά (προβολή παρουσίασης) και μέσω ερωτήσεων (καταιγισμός ιδεών) εξηγούμε από πού προέρχονται το χαρτί, το αλουμίνιο, το πλαστικό και το γυαλί.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70C0"/>
                </a:solidFill>
                <a:latin typeface="Vollkorn" pitchFamily="2" charset="0"/>
                <a:ea typeface="Vollkorn" pitchFamily="2" charset="0"/>
              </a:rPr>
              <a:t>Σκοπός είναι να καταλάβουμε πως για να κατασκευαστεί κάθε καινούριο υλικό καταστρέφονται ή εξαντλούνται οι φυσικοί πόροι της γης.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70C0"/>
                </a:solidFill>
                <a:latin typeface="Vollkorn" pitchFamily="2" charset="0"/>
                <a:ea typeface="Vollkorn" pitchFamily="2" charset="0"/>
              </a:rPr>
              <a:t>Στη συνέχεια παρουσιάζουμε στην οθόνη ή στην τάξη εικόνες από υλικά (τετράδια, βιβλία, διάφορα χαρτιά, αναψυκτικά, παιχνίδια πλαστικά και σκεύη).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70C0"/>
                </a:solidFill>
                <a:latin typeface="Vollkorn" pitchFamily="2" charset="0"/>
                <a:ea typeface="Vollkorn" pitchFamily="2" charset="0"/>
              </a:rPr>
              <a:t>Σε κάθε εικόνα που παρουσιάζεται «εξαφανίζουμε» μια εικόνα από τη Γη μας (οι εικόνες «εξαφανίζονται» με απλό κλικ μιας και περιέχουν κινήσεις.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70C0"/>
                </a:solidFill>
                <a:latin typeface="Vollkorn" pitchFamily="2" charset="0"/>
                <a:ea typeface="Vollkorn" pitchFamily="2" charset="0"/>
              </a:rPr>
              <a:t>Ταυτόχρονα «εμφανίζονται» οι πετρελαιοπηγές. </a:t>
            </a:r>
          </a:p>
        </p:txBody>
      </p:sp>
    </p:spTree>
    <p:extLst>
      <p:ext uri="{BB962C8B-B14F-4D97-AF65-F5344CB8AC3E}">
        <p14:creationId xmlns:p14="http://schemas.microsoft.com/office/powerpoint/2010/main" val="29270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Φωτεινή\AppData\Local\Microsoft\Windows\INetCache\IE\RCNR3QTK\globe_PNG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16" y="195486"/>
            <a:ext cx="4967212" cy="4948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Φωτεινή\AppData\Local\Microsoft\Windows\INetCache\IE\L31L18AL\cartoon-129649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26" y="915566"/>
            <a:ext cx="451955" cy="48351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Φωτεινή\AppData\Local\Microsoft\Windows\INetCache\IE\JZ408TBN\forest-30339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76255"/>
            <a:ext cx="448762" cy="48807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Φωτεινή\AppData\Local\Microsoft\Windows\INetCache\IE\JZ408TBN\oak-309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26" y="1320294"/>
            <a:ext cx="514078" cy="4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Φωτεινή\AppData\Local\Microsoft\Windows\INetCache\IE\JZ408TBN\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3" r="-733"/>
          <a:stretch/>
        </p:blipFill>
        <p:spPr bwMode="auto">
          <a:xfrm>
            <a:off x="4142901" y="3003798"/>
            <a:ext cx="1686468" cy="592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Φωτεινή\AppData\Local\Microsoft\Windows\INetCache\IE\RCNR3QTK\beach-783661_640[1].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7FFCFF"/>
              </a:clrFrom>
              <a:clrTo>
                <a:srgbClr val="7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3650" r="2958" b="3416"/>
          <a:stretch/>
        </p:blipFill>
        <p:spPr bwMode="auto">
          <a:xfrm flipH="1">
            <a:off x="2812186" y="2239253"/>
            <a:ext cx="1111742" cy="82103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Φωτεινή\AppData\Local\Microsoft\Windows\INetCache\IE\JZ408TBN\mountain-30771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06" y="353814"/>
            <a:ext cx="357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Φωτεινή\AppData\Local\Microsoft\Windows\INetCache\IE\JZ408TBN\mountain-30771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06" y="382984"/>
            <a:ext cx="357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Φωτεινή\AppData\Local\Microsoft\Windows\INetCache\IE\E97QOGCK\15936-illustration-of-a-small-cartoon-mountain-pv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7870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Φωτεινή\AppData\Local\Microsoft\Windows\INetCache\IE\E97QOGCK\15936-illustration-of-a-small-cartoon-mountain-pv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34519"/>
            <a:ext cx="77155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Ελεύθερη σχεδίαση 1"/>
          <p:cNvSpPr/>
          <p:nvPr/>
        </p:nvSpPr>
        <p:spPr>
          <a:xfrm>
            <a:off x="5336381" y="2077340"/>
            <a:ext cx="221457" cy="408685"/>
          </a:xfrm>
          <a:custGeom>
            <a:avLst/>
            <a:gdLst>
              <a:gd name="connsiteX0" fmla="*/ 135732 w 221457"/>
              <a:gd name="connsiteY0" fmla="*/ 108648 h 408685"/>
              <a:gd name="connsiteX1" fmla="*/ 135732 w 221457"/>
              <a:gd name="connsiteY1" fmla="*/ 108648 h 408685"/>
              <a:gd name="connsiteX2" fmla="*/ 114300 w 221457"/>
              <a:gd name="connsiteY2" fmla="*/ 272954 h 408685"/>
              <a:gd name="connsiteX3" fmla="*/ 92869 w 221457"/>
              <a:gd name="connsiteY3" fmla="*/ 287241 h 408685"/>
              <a:gd name="connsiteX4" fmla="*/ 42863 w 221457"/>
              <a:gd name="connsiteY4" fmla="*/ 294385 h 408685"/>
              <a:gd name="connsiteX5" fmla="*/ 28575 w 221457"/>
              <a:gd name="connsiteY5" fmla="*/ 351535 h 408685"/>
              <a:gd name="connsiteX6" fmla="*/ 50007 w 221457"/>
              <a:gd name="connsiteY6" fmla="*/ 358679 h 408685"/>
              <a:gd name="connsiteX7" fmla="*/ 114300 w 221457"/>
              <a:gd name="connsiteY7" fmla="*/ 408685 h 408685"/>
              <a:gd name="connsiteX8" fmla="*/ 214313 w 221457"/>
              <a:gd name="connsiteY8" fmla="*/ 401541 h 408685"/>
              <a:gd name="connsiteX9" fmla="*/ 221457 w 221457"/>
              <a:gd name="connsiteY9" fmla="*/ 380110 h 408685"/>
              <a:gd name="connsiteX10" fmla="*/ 207169 w 221457"/>
              <a:gd name="connsiteY10" fmla="*/ 315816 h 408685"/>
              <a:gd name="connsiteX11" fmla="*/ 192882 w 221457"/>
              <a:gd name="connsiteY11" fmla="*/ 294385 h 408685"/>
              <a:gd name="connsiteX12" fmla="*/ 192882 w 221457"/>
              <a:gd name="connsiteY12" fmla="*/ 44354 h 408685"/>
              <a:gd name="connsiteX13" fmla="*/ 171450 w 221457"/>
              <a:gd name="connsiteY13" fmla="*/ 30066 h 408685"/>
              <a:gd name="connsiteX14" fmla="*/ 157163 w 221457"/>
              <a:gd name="connsiteY14" fmla="*/ 8635 h 408685"/>
              <a:gd name="connsiteX15" fmla="*/ 64294 w 221457"/>
              <a:gd name="connsiteY15" fmla="*/ 8635 h 408685"/>
              <a:gd name="connsiteX16" fmla="*/ 0 w 221457"/>
              <a:gd name="connsiteY16" fmla="*/ 22923 h 408685"/>
              <a:gd name="connsiteX17" fmla="*/ 107157 w 221457"/>
              <a:gd name="connsiteY17" fmla="*/ 37210 h 408685"/>
              <a:gd name="connsiteX18" fmla="*/ 128588 w 221457"/>
              <a:gd name="connsiteY18" fmla="*/ 51498 h 408685"/>
              <a:gd name="connsiteX19" fmla="*/ 142875 w 221457"/>
              <a:gd name="connsiteY19" fmla="*/ 72929 h 408685"/>
              <a:gd name="connsiteX20" fmla="*/ 135732 w 221457"/>
              <a:gd name="connsiteY20" fmla="*/ 108648 h 40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1457" h="408685">
                <a:moveTo>
                  <a:pt x="135732" y="108648"/>
                </a:moveTo>
                <a:lnTo>
                  <a:pt x="135732" y="108648"/>
                </a:lnTo>
                <a:cubicBezTo>
                  <a:pt x="134634" y="129502"/>
                  <a:pt x="147297" y="233358"/>
                  <a:pt x="114300" y="272954"/>
                </a:cubicBezTo>
                <a:cubicBezTo>
                  <a:pt x="108804" y="279550"/>
                  <a:pt x="101092" y="284774"/>
                  <a:pt x="92869" y="287241"/>
                </a:cubicBezTo>
                <a:cubicBezTo>
                  <a:pt x="76741" y="292079"/>
                  <a:pt x="59532" y="292004"/>
                  <a:pt x="42863" y="294385"/>
                </a:cubicBezTo>
                <a:cubicBezTo>
                  <a:pt x="23476" y="313772"/>
                  <a:pt x="6675" y="318685"/>
                  <a:pt x="28575" y="351535"/>
                </a:cubicBezTo>
                <a:cubicBezTo>
                  <a:pt x="32752" y="357801"/>
                  <a:pt x="42863" y="356298"/>
                  <a:pt x="50007" y="358679"/>
                </a:cubicBezTo>
                <a:cubicBezTo>
                  <a:pt x="98194" y="406866"/>
                  <a:pt x="73701" y="395151"/>
                  <a:pt x="114300" y="408685"/>
                </a:cubicBezTo>
                <a:cubicBezTo>
                  <a:pt x="147638" y="406304"/>
                  <a:pt x="182019" y="410153"/>
                  <a:pt x="214313" y="401541"/>
                </a:cubicBezTo>
                <a:cubicBezTo>
                  <a:pt x="221589" y="399601"/>
                  <a:pt x="221457" y="387640"/>
                  <a:pt x="221457" y="380110"/>
                </a:cubicBezTo>
                <a:cubicBezTo>
                  <a:pt x="221457" y="369135"/>
                  <a:pt x="214536" y="330549"/>
                  <a:pt x="207169" y="315816"/>
                </a:cubicBezTo>
                <a:cubicBezTo>
                  <a:pt x="203329" y="308137"/>
                  <a:pt x="197644" y="301529"/>
                  <a:pt x="192882" y="294385"/>
                </a:cubicBezTo>
                <a:cubicBezTo>
                  <a:pt x="197862" y="214691"/>
                  <a:pt x="207952" y="123470"/>
                  <a:pt x="192882" y="44354"/>
                </a:cubicBezTo>
                <a:cubicBezTo>
                  <a:pt x="191275" y="35920"/>
                  <a:pt x="178594" y="34829"/>
                  <a:pt x="171450" y="30066"/>
                </a:cubicBezTo>
                <a:cubicBezTo>
                  <a:pt x="166688" y="22922"/>
                  <a:pt x="165134" y="11824"/>
                  <a:pt x="157163" y="8635"/>
                </a:cubicBezTo>
                <a:cubicBezTo>
                  <a:pt x="117976" y="-7040"/>
                  <a:pt x="99857" y="2169"/>
                  <a:pt x="64294" y="8635"/>
                </a:cubicBezTo>
                <a:cubicBezTo>
                  <a:pt x="8975" y="18693"/>
                  <a:pt x="37788" y="10327"/>
                  <a:pt x="0" y="22923"/>
                </a:cubicBezTo>
                <a:cubicBezTo>
                  <a:pt x="19153" y="24519"/>
                  <a:pt x="77977" y="22619"/>
                  <a:pt x="107157" y="37210"/>
                </a:cubicBezTo>
                <a:cubicBezTo>
                  <a:pt x="114836" y="41050"/>
                  <a:pt x="121444" y="46735"/>
                  <a:pt x="128588" y="51498"/>
                </a:cubicBezTo>
                <a:cubicBezTo>
                  <a:pt x="133350" y="58642"/>
                  <a:pt x="142216" y="64369"/>
                  <a:pt x="142875" y="72929"/>
                </a:cubicBezTo>
                <a:cubicBezTo>
                  <a:pt x="144711" y="96790"/>
                  <a:pt x="136923" y="102695"/>
                  <a:pt x="135732" y="108648"/>
                </a:cubicBezTo>
                <a:close/>
              </a:path>
            </a:pathLst>
          </a:cu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8" name="Picture 14" descr="C:\Users\Φωτεινή\AppData\Local\Microsoft\Windows\INetCache\IE\E97QOGCK\regelatwork_Oil_rig[1]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9AA1D6"/>
              </a:clrFrom>
              <a:clrTo>
                <a:srgbClr val="9AA1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28818"/>
            <a:ext cx="412761" cy="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Φωτεινή\AppData\Local\Microsoft\Windows\INetCache\IE\RCNR3QTK\natural-gas-pump-well-jo-0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80" y="1955663"/>
            <a:ext cx="279150" cy="3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Φωτεινή\AppData\Local\Microsoft\Windows\INetCache\IE\L31L18AL\oil-24281_64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80" y="2329600"/>
            <a:ext cx="344741" cy="3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εύθερη σχεδίαση 2"/>
          <p:cNvSpPr/>
          <p:nvPr/>
        </p:nvSpPr>
        <p:spPr>
          <a:xfrm>
            <a:off x="4075281" y="3486150"/>
            <a:ext cx="594841" cy="1009048"/>
          </a:xfrm>
          <a:custGeom>
            <a:avLst/>
            <a:gdLst>
              <a:gd name="connsiteX0" fmla="*/ 200025 w 594841"/>
              <a:gd name="connsiteY0" fmla="*/ 364331 h 1009048"/>
              <a:gd name="connsiteX1" fmla="*/ 200025 w 594841"/>
              <a:gd name="connsiteY1" fmla="*/ 364331 h 1009048"/>
              <a:gd name="connsiteX2" fmla="*/ 242887 w 594841"/>
              <a:gd name="connsiteY2" fmla="*/ 414338 h 1009048"/>
              <a:gd name="connsiteX3" fmla="*/ 257175 w 594841"/>
              <a:gd name="connsiteY3" fmla="*/ 435769 h 1009048"/>
              <a:gd name="connsiteX4" fmla="*/ 278606 w 594841"/>
              <a:gd name="connsiteY4" fmla="*/ 450056 h 1009048"/>
              <a:gd name="connsiteX5" fmla="*/ 285750 w 594841"/>
              <a:gd name="connsiteY5" fmla="*/ 471488 h 1009048"/>
              <a:gd name="connsiteX6" fmla="*/ 307181 w 594841"/>
              <a:gd name="connsiteY6" fmla="*/ 478631 h 1009048"/>
              <a:gd name="connsiteX7" fmla="*/ 328612 w 594841"/>
              <a:gd name="connsiteY7" fmla="*/ 492919 h 1009048"/>
              <a:gd name="connsiteX8" fmla="*/ 342900 w 594841"/>
              <a:gd name="connsiteY8" fmla="*/ 557213 h 1009048"/>
              <a:gd name="connsiteX9" fmla="*/ 350043 w 594841"/>
              <a:gd name="connsiteY9" fmla="*/ 585788 h 1009048"/>
              <a:gd name="connsiteX10" fmla="*/ 364331 w 594841"/>
              <a:gd name="connsiteY10" fmla="*/ 607219 h 1009048"/>
              <a:gd name="connsiteX11" fmla="*/ 378618 w 594841"/>
              <a:gd name="connsiteY11" fmla="*/ 650081 h 1009048"/>
              <a:gd name="connsiteX12" fmla="*/ 392906 w 594841"/>
              <a:gd name="connsiteY12" fmla="*/ 671513 h 1009048"/>
              <a:gd name="connsiteX13" fmla="*/ 407193 w 594841"/>
              <a:gd name="connsiteY13" fmla="*/ 714375 h 1009048"/>
              <a:gd name="connsiteX14" fmla="*/ 400050 w 594841"/>
              <a:gd name="connsiteY14" fmla="*/ 778669 h 1009048"/>
              <a:gd name="connsiteX15" fmla="*/ 378618 w 594841"/>
              <a:gd name="connsiteY15" fmla="*/ 800100 h 1009048"/>
              <a:gd name="connsiteX16" fmla="*/ 364331 w 594841"/>
              <a:gd name="connsiteY16" fmla="*/ 821531 h 1009048"/>
              <a:gd name="connsiteX17" fmla="*/ 357187 w 594841"/>
              <a:gd name="connsiteY17" fmla="*/ 850106 h 1009048"/>
              <a:gd name="connsiteX18" fmla="*/ 350043 w 594841"/>
              <a:gd name="connsiteY18" fmla="*/ 892969 h 1009048"/>
              <a:gd name="connsiteX19" fmla="*/ 321468 w 594841"/>
              <a:gd name="connsiteY19" fmla="*/ 935831 h 1009048"/>
              <a:gd name="connsiteX20" fmla="*/ 328612 w 594841"/>
              <a:gd name="connsiteY20" fmla="*/ 1000125 h 1009048"/>
              <a:gd name="connsiteX21" fmla="*/ 385762 w 594841"/>
              <a:gd name="connsiteY21" fmla="*/ 1007269 h 1009048"/>
              <a:gd name="connsiteX22" fmla="*/ 442912 w 594841"/>
              <a:gd name="connsiteY22" fmla="*/ 992981 h 1009048"/>
              <a:gd name="connsiteX23" fmla="*/ 464343 w 594841"/>
              <a:gd name="connsiteY23" fmla="*/ 978694 h 1009048"/>
              <a:gd name="connsiteX24" fmla="*/ 471487 w 594841"/>
              <a:gd name="connsiteY24" fmla="*/ 957263 h 1009048"/>
              <a:gd name="connsiteX25" fmla="*/ 485775 w 594841"/>
              <a:gd name="connsiteY25" fmla="*/ 935831 h 1009048"/>
              <a:gd name="connsiteX26" fmla="*/ 492918 w 594841"/>
              <a:gd name="connsiteY26" fmla="*/ 878681 h 1009048"/>
              <a:gd name="connsiteX27" fmla="*/ 514350 w 594841"/>
              <a:gd name="connsiteY27" fmla="*/ 850106 h 1009048"/>
              <a:gd name="connsiteX28" fmla="*/ 528637 w 594841"/>
              <a:gd name="connsiteY28" fmla="*/ 828675 h 1009048"/>
              <a:gd name="connsiteX29" fmla="*/ 535781 w 594841"/>
              <a:gd name="connsiteY29" fmla="*/ 807244 h 1009048"/>
              <a:gd name="connsiteX30" fmla="*/ 557212 w 594841"/>
              <a:gd name="connsiteY30" fmla="*/ 792956 h 1009048"/>
              <a:gd name="connsiteX31" fmla="*/ 571500 w 594841"/>
              <a:gd name="connsiteY31" fmla="*/ 771525 h 1009048"/>
              <a:gd name="connsiteX32" fmla="*/ 592931 w 594841"/>
              <a:gd name="connsiteY32" fmla="*/ 750094 h 1009048"/>
              <a:gd name="connsiteX33" fmla="*/ 585787 w 594841"/>
              <a:gd name="connsiteY33" fmla="*/ 621506 h 1009048"/>
              <a:gd name="connsiteX34" fmla="*/ 535781 w 594841"/>
              <a:gd name="connsiteY34" fmla="*/ 564356 h 1009048"/>
              <a:gd name="connsiteX35" fmla="*/ 500062 w 594841"/>
              <a:gd name="connsiteY35" fmla="*/ 521494 h 1009048"/>
              <a:gd name="connsiteX36" fmla="*/ 478631 w 594841"/>
              <a:gd name="connsiteY36" fmla="*/ 507206 h 1009048"/>
              <a:gd name="connsiteX37" fmla="*/ 464343 w 594841"/>
              <a:gd name="connsiteY37" fmla="*/ 464344 h 1009048"/>
              <a:gd name="connsiteX38" fmla="*/ 457200 w 594841"/>
              <a:gd name="connsiteY38" fmla="*/ 442913 h 1009048"/>
              <a:gd name="connsiteX39" fmla="*/ 442912 w 594841"/>
              <a:gd name="connsiteY39" fmla="*/ 378619 h 1009048"/>
              <a:gd name="connsiteX40" fmla="*/ 428625 w 594841"/>
              <a:gd name="connsiteY40" fmla="*/ 257175 h 1009048"/>
              <a:gd name="connsiteX41" fmla="*/ 414337 w 594841"/>
              <a:gd name="connsiteY41" fmla="*/ 214313 h 1009048"/>
              <a:gd name="connsiteX42" fmla="*/ 407193 w 594841"/>
              <a:gd name="connsiteY42" fmla="*/ 164306 h 1009048"/>
              <a:gd name="connsiteX43" fmla="*/ 392906 w 594841"/>
              <a:gd name="connsiteY43" fmla="*/ 142875 h 1009048"/>
              <a:gd name="connsiteX44" fmla="*/ 328612 w 594841"/>
              <a:gd name="connsiteY44" fmla="*/ 107156 h 1009048"/>
              <a:gd name="connsiteX45" fmla="*/ 300037 w 594841"/>
              <a:gd name="connsiteY45" fmla="*/ 85725 h 1009048"/>
              <a:gd name="connsiteX46" fmla="*/ 278606 w 594841"/>
              <a:gd name="connsiteY46" fmla="*/ 71438 h 1009048"/>
              <a:gd name="connsiteX47" fmla="*/ 235743 w 594841"/>
              <a:gd name="connsiteY47" fmla="*/ 42863 h 1009048"/>
              <a:gd name="connsiteX48" fmla="*/ 214312 w 594841"/>
              <a:gd name="connsiteY48" fmla="*/ 28575 h 1009048"/>
              <a:gd name="connsiteX49" fmla="*/ 200025 w 594841"/>
              <a:gd name="connsiteY49" fmla="*/ 7144 h 1009048"/>
              <a:gd name="connsiteX50" fmla="*/ 178593 w 594841"/>
              <a:gd name="connsiteY50" fmla="*/ 0 h 1009048"/>
              <a:gd name="connsiteX51" fmla="*/ 28575 w 594841"/>
              <a:gd name="connsiteY51" fmla="*/ 7144 h 1009048"/>
              <a:gd name="connsiteX52" fmla="*/ 7143 w 594841"/>
              <a:gd name="connsiteY52" fmla="*/ 21431 h 1009048"/>
              <a:gd name="connsiteX53" fmla="*/ 0 w 594841"/>
              <a:gd name="connsiteY53" fmla="*/ 50006 h 1009048"/>
              <a:gd name="connsiteX54" fmla="*/ 7143 w 594841"/>
              <a:gd name="connsiteY54" fmla="*/ 92869 h 1009048"/>
              <a:gd name="connsiteX55" fmla="*/ 50006 w 594841"/>
              <a:gd name="connsiteY55" fmla="*/ 114300 h 1009048"/>
              <a:gd name="connsiteX56" fmla="*/ 57150 w 594841"/>
              <a:gd name="connsiteY56" fmla="*/ 135731 h 1009048"/>
              <a:gd name="connsiteX57" fmla="*/ 171450 w 594841"/>
              <a:gd name="connsiteY57" fmla="*/ 150019 h 1009048"/>
              <a:gd name="connsiteX58" fmla="*/ 257175 w 594841"/>
              <a:gd name="connsiteY58" fmla="*/ 150019 h 1009048"/>
              <a:gd name="connsiteX59" fmla="*/ 264318 w 594841"/>
              <a:gd name="connsiteY59" fmla="*/ 171450 h 1009048"/>
              <a:gd name="connsiteX60" fmla="*/ 250031 w 594841"/>
              <a:gd name="connsiteY60" fmla="*/ 235744 h 1009048"/>
              <a:gd name="connsiteX61" fmla="*/ 228600 w 594841"/>
              <a:gd name="connsiteY61" fmla="*/ 250031 h 1009048"/>
              <a:gd name="connsiteX62" fmla="*/ 214312 w 594841"/>
              <a:gd name="connsiteY62" fmla="*/ 271463 h 1009048"/>
              <a:gd name="connsiteX63" fmla="*/ 200025 w 594841"/>
              <a:gd name="connsiteY63" fmla="*/ 364331 h 100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94841" h="1009048">
                <a:moveTo>
                  <a:pt x="200025" y="364331"/>
                </a:moveTo>
                <a:lnTo>
                  <a:pt x="200025" y="364331"/>
                </a:lnTo>
                <a:cubicBezTo>
                  <a:pt x="214312" y="381000"/>
                  <a:pt x="229172" y="397195"/>
                  <a:pt x="242887" y="414338"/>
                </a:cubicBezTo>
                <a:cubicBezTo>
                  <a:pt x="248250" y="421042"/>
                  <a:pt x="251104" y="429698"/>
                  <a:pt x="257175" y="435769"/>
                </a:cubicBezTo>
                <a:cubicBezTo>
                  <a:pt x="263246" y="441840"/>
                  <a:pt x="271462" y="445294"/>
                  <a:pt x="278606" y="450056"/>
                </a:cubicBezTo>
                <a:cubicBezTo>
                  <a:pt x="280987" y="457200"/>
                  <a:pt x="280425" y="466163"/>
                  <a:pt x="285750" y="471488"/>
                </a:cubicBezTo>
                <a:cubicBezTo>
                  <a:pt x="291075" y="476813"/>
                  <a:pt x="300446" y="475263"/>
                  <a:pt x="307181" y="478631"/>
                </a:cubicBezTo>
                <a:cubicBezTo>
                  <a:pt x="314860" y="482471"/>
                  <a:pt x="321468" y="488156"/>
                  <a:pt x="328612" y="492919"/>
                </a:cubicBezTo>
                <a:cubicBezTo>
                  <a:pt x="341507" y="570284"/>
                  <a:pt x="328829" y="507964"/>
                  <a:pt x="342900" y="557213"/>
                </a:cubicBezTo>
                <a:cubicBezTo>
                  <a:pt x="345597" y="566653"/>
                  <a:pt x="346175" y="576764"/>
                  <a:pt x="350043" y="585788"/>
                </a:cubicBezTo>
                <a:cubicBezTo>
                  <a:pt x="353425" y="593680"/>
                  <a:pt x="360844" y="599373"/>
                  <a:pt x="364331" y="607219"/>
                </a:cubicBezTo>
                <a:cubicBezTo>
                  <a:pt x="370448" y="620981"/>
                  <a:pt x="370264" y="637550"/>
                  <a:pt x="378618" y="650081"/>
                </a:cubicBezTo>
                <a:cubicBezTo>
                  <a:pt x="383381" y="657225"/>
                  <a:pt x="389419" y="663667"/>
                  <a:pt x="392906" y="671513"/>
                </a:cubicBezTo>
                <a:cubicBezTo>
                  <a:pt x="399022" y="685275"/>
                  <a:pt x="407193" y="714375"/>
                  <a:pt x="407193" y="714375"/>
                </a:cubicBezTo>
                <a:cubicBezTo>
                  <a:pt x="404812" y="735806"/>
                  <a:pt x="406869" y="758212"/>
                  <a:pt x="400050" y="778669"/>
                </a:cubicBezTo>
                <a:cubicBezTo>
                  <a:pt x="396855" y="788253"/>
                  <a:pt x="385086" y="792339"/>
                  <a:pt x="378618" y="800100"/>
                </a:cubicBezTo>
                <a:cubicBezTo>
                  <a:pt x="373122" y="806696"/>
                  <a:pt x="369093" y="814387"/>
                  <a:pt x="364331" y="821531"/>
                </a:cubicBezTo>
                <a:cubicBezTo>
                  <a:pt x="361950" y="831056"/>
                  <a:pt x="359113" y="840479"/>
                  <a:pt x="357187" y="850106"/>
                </a:cubicBezTo>
                <a:cubicBezTo>
                  <a:pt x="354346" y="864309"/>
                  <a:pt x="355614" y="879598"/>
                  <a:pt x="350043" y="892969"/>
                </a:cubicBezTo>
                <a:cubicBezTo>
                  <a:pt x="343439" y="908819"/>
                  <a:pt x="321468" y="935831"/>
                  <a:pt x="321468" y="935831"/>
                </a:cubicBezTo>
                <a:cubicBezTo>
                  <a:pt x="323849" y="957262"/>
                  <a:pt x="314187" y="984097"/>
                  <a:pt x="328612" y="1000125"/>
                </a:cubicBezTo>
                <a:cubicBezTo>
                  <a:pt x="341455" y="1014395"/>
                  <a:pt x="366564" y="1007269"/>
                  <a:pt x="385762" y="1007269"/>
                </a:cubicBezTo>
                <a:cubicBezTo>
                  <a:pt x="393915" y="1007269"/>
                  <a:pt x="431637" y="998619"/>
                  <a:pt x="442912" y="992981"/>
                </a:cubicBezTo>
                <a:cubicBezTo>
                  <a:pt x="450591" y="989141"/>
                  <a:pt x="457199" y="983456"/>
                  <a:pt x="464343" y="978694"/>
                </a:cubicBezTo>
                <a:cubicBezTo>
                  <a:pt x="466724" y="971550"/>
                  <a:pt x="468119" y="963998"/>
                  <a:pt x="471487" y="957263"/>
                </a:cubicBezTo>
                <a:cubicBezTo>
                  <a:pt x="475327" y="949583"/>
                  <a:pt x="483516" y="944114"/>
                  <a:pt x="485775" y="935831"/>
                </a:cubicBezTo>
                <a:cubicBezTo>
                  <a:pt x="490826" y="917309"/>
                  <a:pt x="486847" y="896894"/>
                  <a:pt x="492918" y="878681"/>
                </a:cubicBezTo>
                <a:cubicBezTo>
                  <a:pt x="496683" y="867386"/>
                  <a:pt x="507429" y="859795"/>
                  <a:pt x="514350" y="850106"/>
                </a:cubicBezTo>
                <a:cubicBezTo>
                  <a:pt x="519340" y="843120"/>
                  <a:pt x="524797" y="836354"/>
                  <a:pt x="528637" y="828675"/>
                </a:cubicBezTo>
                <a:cubicBezTo>
                  <a:pt x="532005" y="821940"/>
                  <a:pt x="531077" y="813124"/>
                  <a:pt x="535781" y="807244"/>
                </a:cubicBezTo>
                <a:cubicBezTo>
                  <a:pt x="541144" y="800540"/>
                  <a:pt x="550068" y="797719"/>
                  <a:pt x="557212" y="792956"/>
                </a:cubicBezTo>
                <a:cubicBezTo>
                  <a:pt x="561975" y="785812"/>
                  <a:pt x="566003" y="778121"/>
                  <a:pt x="571500" y="771525"/>
                </a:cubicBezTo>
                <a:cubicBezTo>
                  <a:pt x="577968" y="763764"/>
                  <a:pt x="591973" y="760151"/>
                  <a:pt x="592931" y="750094"/>
                </a:cubicBezTo>
                <a:cubicBezTo>
                  <a:pt x="597001" y="707359"/>
                  <a:pt x="594543" y="663532"/>
                  <a:pt x="585787" y="621506"/>
                </a:cubicBezTo>
                <a:cubicBezTo>
                  <a:pt x="577183" y="580207"/>
                  <a:pt x="559132" y="583816"/>
                  <a:pt x="535781" y="564356"/>
                </a:cubicBezTo>
                <a:cubicBezTo>
                  <a:pt x="465564" y="505841"/>
                  <a:pt x="556255" y="577687"/>
                  <a:pt x="500062" y="521494"/>
                </a:cubicBezTo>
                <a:cubicBezTo>
                  <a:pt x="493991" y="515423"/>
                  <a:pt x="485775" y="511969"/>
                  <a:pt x="478631" y="507206"/>
                </a:cubicBezTo>
                <a:lnTo>
                  <a:pt x="464343" y="464344"/>
                </a:lnTo>
                <a:cubicBezTo>
                  <a:pt x="461962" y="457200"/>
                  <a:pt x="458834" y="450264"/>
                  <a:pt x="457200" y="442913"/>
                </a:cubicBezTo>
                <a:lnTo>
                  <a:pt x="442912" y="378619"/>
                </a:lnTo>
                <a:cubicBezTo>
                  <a:pt x="439585" y="338700"/>
                  <a:pt x="439347" y="296491"/>
                  <a:pt x="428625" y="257175"/>
                </a:cubicBezTo>
                <a:cubicBezTo>
                  <a:pt x="424662" y="242645"/>
                  <a:pt x="414337" y="214313"/>
                  <a:pt x="414337" y="214313"/>
                </a:cubicBezTo>
                <a:cubicBezTo>
                  <a:pt x="411956" y="197644"/>
                  <a:pt x="412031" y="180434"/>
                  <a:pt x="407193" y="164306"/>
                </a:cubicBezTo>
                <a:cubicBezTo>
                  <a:pt x="404726" y="156083"/>
                  <a:pt x="399367" y="148529"/>
                  <a:pt x="392906" y="142875"/>
                </a:cubicBezTo>
                <a:cubicBezTo>
                  <a:pt x="362674" y="116422"/>
                  <a:pt x="358047" y="116968"/>
                  <a:pt x="328612" y="107156"/>
                </a:cubicBezTo>
                <a:cubicBezTo>
                  <a:pt x="319087" y="100012"/>
                  <a:pt x="309726" y="92645"/>
                  <a:pt x="300037" y="85725"/>
                </a:cubicBezTo>
                <a:cubicBezTo>
                  <a:pt x="293051" y="80735"/>
                  <a:pt x="285202" y="76934"/>
                  <a:pt x="278606" y="71438"/>
                </a:cubicBezTo>
                <a:cubicBezTo>
                  <a:pt x="242931" y="41709"/>
                  <a:pt x="273408" y="55416"/>
                  <a:pt x="235743" y="42863"/>
                </a:cubicBezTo>
                <a:cubicBezTo>
                  <a:pt x="228599" y="38100"/>
                  <a:pt x="220383" y="34646"/>
                  <a:pt x="214312" y="28575"/>
                </a:cubicBezTo>
                <a:cubicBezTo>
                  <a:pt x="208241" y="22504"/>
                  <a:pt x="206729" y="12507"/>
                  <a:pt x="200025" y="7144"/>
                </a:cubicBezTo>
                <a:cubicBezTo>
                  <a:pt x="194145" y="2440"/>
                  <a:pt x="185737" y="2381"/>
                  <a:pt x="178593" y="0"/>
                </a:cubicBezTo>
                <a:cubicBezTo>
                  <a:pt x="128587" y="2381"/>
                  <a:pt x="78251" y="935"/>
                  <a:pt x="28575" y="7144"/>
                </a:cubicBezTo>
                <a:cubicBezTo>
                  <a:pt x="20055" y="8209"/>
                  <a:pt x="11906" y="14287"/>
                  <a:pt x="7143" y="21431"/>
                </a:cubicBezTo>
                <a:cubicBezTo>
                  <a:pt x="1697" y="29600"/>
                  <a:pt x="2381" y="40481"/>
                  <a:pt x="0" y="50006"/>
                </a:cubicBezTo>
                <a:cubicBezTo>
                  <a:pt x="2381" y="64294"/>
                  <a:pt x="665" y="79913"/>
                  <a:pt x="7143" y="92869"/>
                </a:cubicBezTo>
                <a:cubicBezTo>
                  <a:pt x="12682" y="103946"/>
                  <a:pt x="39864" y="110919"/>
                  <a:pt x="50006" y="114300"/>
                </a:cubicBezTo>
                <a:cubicBezTo>
                  <a:pt x="52387" y="121444"/>
                  <a:pt x="52973" y="129466"/>
                  <a:pt x="57150" y="135731"/>
                </a:cubicBezTo>
                <a:cubicBezTo>
                  <a:pt x="86779" y="180176"/>
                  <a:pt x="110779" y="154686"/>
                  <a:pt x="171450" y="150019"/>
                </a:cubicBezTo>
                <a:cubicBezTo>
                  <a:pt x="203463" y="139347"/>
                  <a:pt x="213672" y="132618"/>
                  <a:pt x="257175" y="150019"/>
                </a:cubicBezTo>
                <a:cubicBezTo>
                  <a:pt x="264166" y="152816"/>
                  <a:pt x="261937" y="164306"/>
                  <a:pt x="264318" y="171450"/>
                </a:cubicBezTo>
                <a:cubicBezTo>
                  <a:pt x="264244" y="171891"/>
                  <a:pt x="257437" y="226487"/>
                  <a:pt x="250031" y="235744"/>
                </a:cubicBezTo>
                <a:cubicBezTo>
                  <a:pt x="244668" y="242448"/>
                  <a:pt x="235744" y="245269"/>
                  <a:pt x="228600" y="250031"/>
                </a:cubicBezTo>
                <a:cubicBezTo>
                  <a:pt x="223837" y="257175"/>
                  <a:pt x="217799" y="263617"/>
                  <a:pt x="214312" y="271463"/>
                </a:cubicBezTo>
                <a:cubicBezTo>
                  <a:pt x="198519" y="306998"/>
                  <a:pt x="202406" y="348853"/>
                  <a:pt x="200025" y="364331"/>
                </a:cubicBezTo>
                <a:close/>
              </a:path>
            </a:pathLst>
          </a:cu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1" name="Picture 17" descr="C:\Users\Φωτεινή\AppData\Local\Microsoft\Windows\INetCache\IE\E97QOGCK\Cartoon-Tree-Isolated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2" y="1183061"/>
            <a:ext cx="432046" cy="4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Φωτεινή\AppData\Local\Microsoft\Windows\INetCache\IE\JZ408TBN\forest-30339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05" y="1217990"/>
            <a:ext cx="448762" cy="48807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Φωτεινή\AppData\Local\Microsoft\Windows\INetCache\IE\JZ408TBN\forest-30339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05" y="1508369"/>
            <a:ext cx="448762" cy="48807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Φωτεινή\AppData\Local\Microsoft\Windows\INetCache\IE\E97QOGCK\pine_trees_by_tyke44060-d72m64q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04" y="661166"/>
            <a:ext cx="661545" cy="4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Φωτεινή\AppData\Local\Microsoft\Windows\INetCache\IE\JZ408TBN\palm_tree_PNG93263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24" y="2291651"/>
            <a:ext cx="506555" cy="4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C:\Users\Φωτεινή\AppData\Local\Microsoft\Windows\INetCache\IE\JZ408TBN\palm_tree_PNG93263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22" y="2530542"/>
            <a:ext cx="506555" cy="4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C:\Users\Φωτεινή\AppData\Local\Microsoft\Windows\INetCache\IE\JZ408TBN\palm_tree_PNG93263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70" y="2410880"/>
            <a:ext cx="506555" cy="4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Φωτεινή\AppData\Local\Microsoft\Windows\INetCache\IE\E97QOGCK\regelatwork_Oil_ri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93" y="3844696"/>
            <a:ext cx="300367" cy="2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C:\Users\Φωτεινή\AppData\Local\Microsoft\Windows\INetCache\IE\E97QOGCK\regelatwork_Oil_ri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07" y="3060292"/>
            <a:ext cx="299913" cy="2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5486"/>
            <a:ext cx="193499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χαρτί</a:t>
            </a:r>
            <a:endParaRPr lang="el-GR" sz="2000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186516" y="382984"/>
            <a:ext cx="2002154" cy="93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>
            <a:off x="2140747" y="610900"/>
            <a:ext cx="1855189" cy="171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9512" y="1548210"/>
            <a:ext cx="1934996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γυαλί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Ευθύγραμμο βέλος σύνδεσης 37"/>
          <p:cNvCxnSpPr/>
          <p:nvPr/>
        </p:nvCxnSpPr>
        <p:spPr>
          <a:xfrm>
            <a:off x="2114508" y="1671192"/>
            <a:ext cx="1358085" cy="998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/>
          <p:cNvCxnSpPr>
            <a:endCxn id="3" idx="55"/>
          </p:cNvCxnSpPr>
          <p:nvPr/>
        </p:nvCxnSpPr>
        <p:spPr>
          <a:xfrm>
            <a:off x="2082461" y="1955663"/>
            <a:ext cx="2042826" cy="164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1564" y="3769337"/>
            <a:ext cx="1934996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0070C0"/>
                </a:solidFill>
              </a:rPr>
              <a:t>πλαστικό</a:t>
            </a:r>
            <a:endParaRPr lang="el-GR" sz="2000" dirty="0">
              <a:solidFill>
                <a:srgbClr val="0070C0"/>
              </a:solidFill>
            </a:endParaRPr>
          </a:p>
        </p:txBody>
      </p:sp>
      <p:cxnSp>
        <p:nvCxnSpPr>
          <p:cNvPr id="43" name="Ευθύγραμμο βέλος σύνδεσης 42"/>
          <p:cNvCxnSpPr/>
          <p:nvPr/>
        </p:nvCxnSpPr>
        <p:spPr>
          <a:xfrm>
            <a:off x="2082461" y="3769337"/>
            <a:ext cx="1390132" cy="221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/>
          <p:cNvCxnSpPr>
            <a:endCxn id="1040" idx="1"/>
          </p:cNvCxnSpPr>
          <p:nvPr/>
        </p:nvCxnSpPr>
        <p:spPr>
          <a:xfrm flipV="1">
            <a:off x="2136560" y="2499547"/>
            <a:ext cx="3477520" cy="153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8636" y="1734326"/>
            <a:ext cx="1934996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7030A0"/>
                </a:solidFill>
              </a:rPr>
              <a:t>αλουμίνιο</a:t>
            </a:r>
            <a:endParaRPr lang="el-GR" sz="2000" dirty="0">
              <a:solidFill>
                <a:srgbClr val="7030A0"/>
              </a:solidFill>
            </a:endParaRPr>
          </a:p>
        </p:txBody>
      </p:sp>
      <p:cxnSp>
        <p:nvCxnSpPr>
          <p:cNvPr id="49" name="Ευθύγραμμο βέλος σύνδεσης 48"/>
          <p:cNvCxnSpPr/>
          <p:nvPr/>
        </p:nvCxnSpPr>
        <p:spPr>
          <a:xfrm flipH="1" flipV="1">
            <a:off x="6372200" y="1320294"/>
            <a:ext cx="796436" cy="45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139</Words>
  <Application>Microsoft Office PowerPoint</Application>
  <PresentationFormat>Προβολή στην οθόνη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Φωτεινή</dc:creator>
  <cp:lastModifiedBy>Φωτεινή</cp:lastModifiedBy>
  <cp:revision>9</cp:revision>
  <dcterms:created xsi:type="dcterms:W3CDTF">2021-04-28T12:28:05Z</dcterms:created>
  <dcterms:modified xsi:type="dcterms:W3CDTF">2021-06-14T19:08:01Z</dcterms:modified>
</cp:coreProperties>
</file>