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5"/>
    <p:restoredTop sz="94650"/>
  </p:normalViewPr>
  <p:slideViewPr>
    <p:cSldViewPr snapToGrid="0" snapToObjects="1">
      <p:cViewPr>
        <p:scale>
          <a:sx n="62" d="100"/>
          <a:sy n="62" d="100"/>
        </p:scale>
        <p:origin x="2560"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6/10/20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8651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6/10/20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97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6/10/20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6744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6/10/20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923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6/10/20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2258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6/10/20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486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6/10/20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902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6/10/20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3772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6/10/20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216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6/10/20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0047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6/10/20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750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6/10/20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6896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53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donate.wwf.gr/adoption/caretta.php?adopt_what=caretta" TargetMode="External"/><Relationship Id="rId2" Type="http://schemas.openxmlformats.org/officeDocument/2006/relationships/hyperlink" Target="https://donate.wwf.gr/adoption/dolphin.php?adopt_what=dolphin" TargetMode="Externa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38A98B-4B4B-4607-B11F-7DCA0D7CC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ερπετό, χελώνα, ζώο, υπαίθριος&#10;&#10;Περιγραφή που δημιουργήθηκε αυτόματα">
            <a:extLst>
              <a:ext uri="{FF2B5EF4-FFF2-40B4-BE49-F238E27FC236}">
                <a16:creationId xmlns:a16="http://schemas.microsoft.com/office/drawing/2014/main" id="{99949AEB-510E-2F4D-9354-B8CD71D49E5A}"/>
              </a:ext>
            </a:extLst>
          </p:cNvPr>
          <p:cNvPicPr>
            <a:picLocks noChangeAspect="1"/>
          </p:cNvPicPr>
          <p:nvPr/>
        </p:nvPicPr>
        <p:blipFill rotWithShape="1">
          <a:blip r:embed="rId2"/>
          <a:srcRect l="17177" r="4467" b="-1"/>
          <a:stretch/>
        </p:blipFill>
        <p:spPr>
          <a:xfrm>
            <a:off x="633999" y="640080"/>
            <a:ext cx="6275667" cy="5577840"/>
          </a:xfrm>
          <a:prstGeom prst="rect">
            <a:avLst/>
          </a:prstGeom>
        </p:spPr>
      </p:pic>
      <p:sp>
        <p:nvSpPr>
          <p:cNvPr id="12" name="Rectangle 11">
            <a:extLst>
              <a:ext uri="{FF2B5EF4-FFF2-40B4-BE49-F238E27FC236}">
                <a16:creationId xmlns:a16="http://schemas.microsoft.com/office/drawing/2014/main" id="{8E3B9B0E-204E-4BFD-B58A-E71D9CDC3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543665" y="0"/>
            <a:ext cx="465455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17C7CEB9-825D-A74A-86E3-77C995B3C0C0}"/>
              </a:ext>
            </a:extLst>
          </p:cNvPr>
          <p:cNvSpPr>
            <a:spLocks noGrp="1"/>
          </p:cNvSpPr>
          <p:nvPr>
            <p:ph type="ctrTitle"/>
          </p:nvPr>
        </p:nvSpPr>
        <p:spPr>
          <a:xfrm>
            <a:off x="8096885" y="640080"/>
            <a:ext cx="3659246" cy="2886145"/>
          </a:xfrm>
        </p:spPr>
        <p:txBody>
          <a:bodyPr>
            <a:normAutofit/>
          </a:bodyPr>
          <a:lstStyle/>
          <a:p>
            <a:r>
              <a:rPr lang="el-GR" sz="4400" b="1" dirty="0">
                <a:solidFill>
                  <a:srgbClr val="FFFFFF"/>
                </a:solidFill>
              </a:rPr>
              <a:t>Ζώα της θάλασσας υπό εξαφάνιση</a:t>
            </a:r>
            <a:endParaRPr lang="el-GR" sz="4400" dirty="0">
              <a:solidFill>
                <a:srgbClr val="FFFFFF"/>
              </a:solidFill>
            </a:endParaRPr>
          </a:p>
        </p:txBody>
      </p:sp>
      <p:cxnSp>
        <p:nvCxnSpPr>
          <p:cNvPr id="14" name="Straight Connector 13">
            <a:extLst>
              <a:ext uri="{FF2B5EF4-FFF2-40B4-BE49-F238E27FC236}">
                <a16:creationId xmlns:a16="http://schemas.microsoft.com/office/drawing/2014/main" id="{43F94007-F0C4-467F-8ED4-3E4844BFDA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5922" y="3687092"/>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67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υπαίθριος, βράχος, ζώο, βραχώδης&#10;&#10;Περιγραφή που δημιουργήθηκε αυτόματα">
            <a:extLst>
              <a:ext uri="{FF2B5EF4-FFF2-40B4-BE49-F238E27FC236}">
                <a16:creationId xmlns:a16="http://schemas.microsoft.com/office/drawing/2014/main" id="{BECB7B54-F221-1642-AC1F-BBC6C9F7935B}"/>
              </a:ext>
            </a:extLst>
          </p:cNvPr>
          <p:cNvPicPr/>
          <p:nvPr/>
        </p:nvPicPr>
        <p:blipFill rotWithShape="1">
          <a:blip r:embed="rId2">
            <a:extLst>
              <a:ext uri="{28A0092B-C50C-407E-A947-70E740481C1C}">
                <a14:useLocalDpi xmlns:a14="http://schemas.microsoft.com/office/drawing/2010/main" val="0"/>
              </a:ext>
            </a:extLst>
          </a:blip>
          <a:srcRect l="2248" r="239" b="2"/>
          <a:stretch/>
        </p:blipFill>
        <p:spPr bwMode="auto">
          <a:xfrm>
            <a:off x="633999" y="640081"/>
            <a:ext cx="6909801" cy="5314406"/>
          </a:xfrm>
          <a:prstGeom prst="rect">
            <a:avLst/>
          </a:prstGeom>
          <a:noFill/>
        </p:spPr>
      </p:pic>
      <p:cxnSp>
        <p:nvCxnSpPr>
          <p:cNvPr id="11" name="Straight Connector 10">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FBBA8BE-4C2C-E348-9463-F13B601355DF}"/>
              </a:ext>
            </a:extLst>
          </p:cNvPr>
          <p:cNvSpPr>
            <a:spLocks noGrp="1"/>
          </p:cNvSpPr>
          <p:nvPr>
            <p:ph idx="1"/>
          </p:nvPr>
        </p:nvSpPr>
        <p:spPr>
          <a:xfrm>
            <a:off x="7825468" y="2191602"/>
            <a:ext cx="4084865" cy="3986041"/>
          </a:xfrm>
        </p:spPr>
        <p:txBody>
          <a:bodyPr>
            <a:normAutofit fontScale="92500" lnSpcReduction="10000"/>
          </a:bodyPr>
          <a:lstStyle/>
          <a:p>
            <a:pPr algn="just">
              <a:lnSpc>
                <a:spcPct val="90000"/>
              </a:lnSpc>
            </a:pPr>
            <a:r>
              <a:rPr lang="el-GR" sz="1400" b="1" dirty="0"/>
              <a:t> </a:t>
            </a:r>
            <a:endParaRPr lang="el-GR" sz="1400" dirty="0"/>
          </a:p>
          <a:p>
            <a:pPr algn="just">
              <a:lnSpc>
                <a:spcPct val="90000"/>
              </a:lnSpc>
            </a:pPr>
            <a:r>
              <a:rPr lang="el-GR" sz="1600" b="1" dirty="0"/>
              <a:t>Η παραλία των </a:t>
            </a:r>
            <a:r>
              <a:rPr lang="el-GR" sz="1600" b="1" dirty="0" err="1"/>
              <a:t>Σεκανίων</a:t>
            </a:r>
            <a:r>
              <a:rPr lang="el-GR" sz="1600" b="1" dirty="0"/>
              <a:t>, μήκους μόλις 550 μέτρων, είναι η σημαντικότερη παραλία ωοτοκίας της Caretta </a:t>
            </a:r>
            <a:r>
              <a:rPr lang="el-GR" sz="1600" b="1" dirty="0" err="1"/>
              <a:t>caretta</a:t>
            </a:r>
            <a:r>
              <a:rPr lang="el-GR" sz="1600" b="1" dirty="0"/>
              <a:t> στη Μεσόγειο, καθώς συγκεντρώνει κάθε χρόνο 500 - 1000 φωλιές, δηλαδή πάνω από το 50% του συνόλου της Ζακύνθου, ενώ σε αυτή καταγράφεται μια από τις ψηλότερες πυκνότητες </a:t>
            </a:r>
            <a:r>
              <a:rPr lang="el-GR" sz="1600" b="1" dirty="0" err="1"/>
              <a:t>φωλεοποίησης</a:t>
            </a:r>
            <a:r>
              <a:rPr lang="el-GR" sz="1600" b="1" dirty="0"/>
              <a:t> στον κόσμο για το είδος.</a:t>
            </a:r>
            <a:endParaRPr lang="el-GR" sz="1600" dirty="0"/>
          </a:p>
          <a:p>
            <a:pPr algn="just">
              <a:lnSpc>
                <a:spcPct val="90000"/>
              </a:lnSpc>
            </a:pPr>
            <a:r>
              <a:rPr lang="el-GR" sz="1600" b="1" dirty="0"/>
              <a:t>Με τη σύσταση του Εθνικού Πάρκου Ζακύνθου (ΕΘΠΖ) και βάσει του ΠΔ 966/99, η παραλία έχει οριστεί ως ζώνη απολύτου προστασίας (Α1). Στα Σεκάνια, βάσει του ΠΔ, επιτρέπεται μόνο η επιστημονική έρευνα καθώς και δράσεις διαχείρισης, οι οποίες εγκρίνονται από το ΕΘΠΖ. Η ύπαρξη θεσμικού πλαισίου διευκολύνει την δημιουργία των κατάλληλων συνθηκών για την αποτελεσματική προστασία της περιοχής με βασική προϋπόθεση την εφαρμογή του.</a:t>
            </a:r>
            <a:endParaRPr lang="el-GR" sz="1600" dirty="0"/>
          </a:p>
          <a:p>
            <a:pPr>
              <a:lnSpc>
                <a:spcPct val="90000"/>
              </a:lnSpc>
            </a:pPr>
            <a:endParaRPr lang="el-GR" sz="1100" dirty="0"/>
          </a:p>
        </p:txBody>
      </p:sp>
      <p:sp>
        <p:nvSpPr>
          <p:cNvPr id="13" name="Rectangle 12">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32929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966D77A-452B-B14B-9C76-D16A4D3C1509}"/>
              </a:ext>
            </a:extLst>
          </p:cNvPr>
          <p:cNvSpPr>
            <a:spLocks noGrp="1"/>
          </p:cNvSpPr>
          <p:nvPr>
            <p:ph type="title"/>
          </p:nvPr>
        </p:nvSpPr>
        <p:spPr>
          <a:xfrm>
            <a:off x="7859485" y="634946"/>
            <a:ext cx="3690257" cy="1450757"/>
          </a:xfrm>
        </p:spPr>
        <p:txBody>
          <a:bodyPr>
            <a:normAutofit/>
          </a:bodyPr>
          <a:lstStyle/>
          <a:p>
            <a:r>
              <a:rPr lang="el-GR" sz="2900"/>
              <a:t> </a:t>
            </a:r>
            <a:br>
              <a:rPr lang="el-GR" sz="2900"/>
            </a:br>
            <a:r>
              <a:rPr lang="el-GR" sz="2900" b="1"/>
              <a:t>ΜΕΣΟΓΕΙΑΚΗ ΦΩΚΙΑ</a:t>
            </a:r>
            <a:endParaRPr lang="el-GR" sz="2900"/>
          </a:p>
        </p:txBody>
      </p:sp>
      <p:pic>
        <p:nvPicPr>
          <p:cNvPr id="5" name="Εικόνα 4" descr="Εικόνα που περιέχει ζώο, θηλαστικό, φώκια, όρθιος&#10;&#10;Περιγραφή που δημιουργήθηκε αυτόματα">
            <a:extLst>
              <a:ext uri="{FF2B5EF4-FFF2-40B4-BE49-F238E27FC236}">
                <a16:creationId xmlns:a16="http://schemas.microsoft.com/office/drawing/2014/main" id="{100F2EE2-361D-134D-A179-3A7F0CC227DD}"/>
              </a:ext>
            </a:extLst>
          </p:cNvPr>
          <p:cNvPicPr>
            <a:picLocks noChangeAspect="1"/>
          </p:cNvPicPr>
          <p:nvPr/>
        </p:nvPicPr>
        <p:blipFill rotWithShape="1">
          <a:blip r:embed="rId2"/>
          <a:srcRect l="16281" r="5380" b="-2"/>
          <a:stretch/>
        </p:blipFill>
        <p:spPr>
          <a:xfrm>
            <a:off x="633999" y="640081"/>
            <a:ext cx="6909801" cy="5314406"/>
          </a:xfrm>
          <a:prstGeom prst="rect">
            <a:avLst/>
          </a:prstGeom>
        </p:spPr>
      </p:pic>
      <p:cxnSp>
        <p:nvCxnSpPr>
          <p:cNvPr id="12" name="Straight Connector 11">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38774203-1C32-6C49-B761-C0775C764409}"/>
              </a:ext>
            </a:extLst>
          </p:cNvPr>
          <p:cNvSpPr>
            <a:spLocks noGrp="1"/>
          </p:cNvSpPr>
          <p:nvPr>
            <p:ph idx="1"/>
          </p:nvPr>
        </p:nvSpPr>
        <p:spPr>
          <a:xfrm>
            <a:off x="7942633" y="2590561"/>
            <a:ext cx="3690257" cy="3648803"/>
          </a:xfrm>
        </p:spPr>
        <p:txBody>
          <a:bodyPr>
            <a:normAutofit/>
          </a:bodyPr>
          <a:lstStyle/>
          <a:p>
            <a:pPr marL="0" indent="0" algn="just">
              <a:lnSpc>
                <a:spcPct val="90000"/>
              </a:lnSpc>
              <a:buNone/>
            </a:pPr>
            <a:r>
              <a:rPr lang="el-GR" sz="1600" b="1" dirty="0"/>
              <a:t>Η μεσογειακή φώκια μοναχός (</a:t>
            </a:r>
            <a:r>
              <a:rPr lang="el-GR" sz="1600" b="1" dirty="0" err="1"/>
              <a:t>Monachus</a:t>
            </a:r>
            <a:r>
              <a:rPr lang="el-GR" sz="1600" b="1" dirty="0"/>
              <a:t> </a:t>
            </a:r>
            <a:r>
              <a:rPr lang="el-GR" sz="1600" b="1" dirty="0" err="1"/>
              <a:t>monachus</a:t>
            </a:r>
            <a:r>
              <a:rPr lang="el-GR" sz="1600" b="1" dirty="0"/>
              <a:t>), είναι το ένα από τα δύο εναπομείναντα είδη φώκιας μοναχού της οικογένειας των </a:t>
            </a:r>
            <a:r>
              <a:rPr lang="el-GR" sz="1600" b="1" dirty="0" err="1"/>
              <a:t>φωκιδών</a:t>
            </a:r>
            <a:r>
              <a:rPr lang="el-GR" sz="1600" b="1" dirty="0"/>
              <a:t>. Κάποτε ήταν εξαπλωμένη σε όλες τις ακτές της Μεσογείου, της Μαύρης Θάλασσας και του ανατολικού Ατλαντικού. Σήμερα, με αριθμό μικρότερο από 600 ζώα, συγκαταλέγεται στα σπανιότερα και πλέον απειλούμενα ζωικά είδη του πλανήτη και χαρακτηρίζεται ως κρισίμως κινδυνεύον με αφανισμό από τη Διεθνή Ένωση Προστασίας Της Φύσης. Ο μισός περίπου πληθυσμός, γύρω στα 250-300 άτομα, ζει στην Ελλάδα. </a:t>
            </a:r>
            <a:endParaRPr lang="el-GR" sz="1600" dirty="0"/>
          </a:p>
        </p:txBody>
      </p:sp>
      <p:sp>
        <p:nvSpPr>
          <p:cNvPr id="14" name="Rectangle 13">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87138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1C9825ED-DB5F-8943-9DA6-B3ECA1DD388B}"/>
              </a:ext>
            </a:extLst>
          </p:cNvPr>
          <p:cNvSpPr>
            <a:spLocks noGrp="1"/>
          </p:cNvSpPr>
          <p:nvPr>
            <p:ph type="title"/>
          </p:nvPr>
        </p:nvSpPr>
        <p:spPr>
          <a:xfrm>
            <a:off x="1036320" y="286603"/>
            <a:ext cx="10058400" cy="1450757"/>
          </a:xfrm>
        </p:spPr>
        <p:txBody>
          <a:bodyPr>
            <a:normAutofit/>
          </a:bodyPr>
          <a:lstStyle/>
          <a:p>
            <a:r>
              <a:rPr lang="el-GR" b="1"/>
              <a:t>Η ζωή της μεσογειακής φώκιας</a:t>
            </a:r>
            <a:endParaRPr lang="el-GR" dirty="0"/>
          </a:p>
        </p:txBody>
      </p:sp>
      <p:cxnSp>
        <p:nvCxnSpPr>
          <p:cNvPr id="12" name="Straight Connector 11">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descr="Εικόνα που περιέχει ζώο, θηλαστικό, φώκια, μικρό&#10;&#10;Περιγραφή που δημιουργήθηκε αυτόματα">
            <a:extLst>
              <a:ext uri="{FF2B5EF4-FFF2-40B4-BE49-F238E27FC236}">
                <a16:creationId xmlns:a16="http://schemas.microsoft.com/office/drawing/2014/main" id="{B902C153-836F-0E48-96C5-7C23D5DE9D3E}"/>
              </a:ext>
            </a:extLst>
          </p:cNvPr>
          <p:cNvPicPr>
            <a:picLocks noChangeAspect="1"/>
          </p:cNvPicPr>
          <p:nvPr/>
        </p:nvPicPr>
        <p:blipFill rotWithShape="1">
          <a:blip r:embed="rId2"/>
          <a:srcRect l="18432" r="20782" b="-2"/>
          <a:stretch/>
        </p:blipFill>
        <p:spPr>
          <a:xfrm>
            <a:off x="1161535" y="2108200"/>
            <a:ext cx="3495807" cy="3600613"/>
          </a:xfrm>
          <a:prstGeom prst="rect">
            <a:avLst/>
          </a:prstGeom>
        </p:spPr>
      </p:pic>
      <p:sp>
        <p:nvSpPr>
          <p:cNvPr id="3" name="Θέση περιεχομένου 2">
            <a:extLst>
              <a:ext uri="{FF2B5EF4-FFF2-40B4-BE49-F238E27FC236}">
                <a16:creationId xmlns:a16="http://schemas.microsoft.com/office/drawing/2014/main" id="{AF6CE9F4-6C1A-E147-855E-0690E72A0BF4}"/>
              </a:ext>
            </a:extLst>
          </p:cNvPr>
          <p:cNvSpPr>
            <a:spLocks noGrp="1"/>
          </p:cNvSpPr>
          <p:nvPr>
            <p:ph idx="1"/>
          </p:nvPr>
        </p:nvSpPr>
        <p:spPr>
          <a:xfrm>
            <a:off x="5248657" y="2108201"/>
            <a:ext cx="5846063" cy="4132577"/>
          </a:xfrm>
        </p:spPr>
        <p:txBody>
          <a:bodyPr>
            <a:normAutofit fontScale="92500" lnSpcReduction="20000"/>
          </a:bodyPr>
          <a:lstStyle/>
          <a:p>
            <a:pPr algn="just">
              <a:lnSpc>
                <a:spcPct val="90000"/>
              </a:lnSpc>
            </a:pPr>
            <a:r>
              <a:rPr lang="el-GR" sz="1400" b="1" dirty="0"/>
              <a:t>Μάτια μονίμως δακρυσμένα, παρότι δεν κλαίει… Στοργική μητέρα που θηλάζει, φροντίζει και εκπαιδεύει τα μικρά της μέχρι και για 4 μήνες… Ασκητικός τρόπος ζωής, αφού αναζητά την απομόνωση και την ασφάλεια που αυτή της προσφέρει, καθώς για αιώνες καταδιώχτηκε και καταδιώκεται από τον άνθρωπο… Ιερό ζώο, υπό την προστασία του </a:t>
            </a:r>
            <a:r>
              <a:rPr lang="el-GR" sz="1400" b="1" dirty="0" err="1"/>
              <a:t>Ποσειδώνα</a:t>
            </a:r>
            <a:r>
              <a:rPr lang="el-GR" sz="1400" b="1" dirty="0"/>
              <a:t> και του Απόλλωνα, σύμφωνα με τους αρχαίους Έλληνες… Αριστοτέλης, Αριστοφάνης, Όμηρος αλλά και Παπαδιαμάντης, Ελύτης και Βιζυηνός της έχουν δώσει μια θέση στα έργα τους…</a:t>
            </a:r>
            <a:endParaRPr lang="el-GR" sz="1400" dirty="0"/>
          </a:p>
          <a:p>
            <a:pPr algn="just">
              <a:lnSpc>
                <a:spcPct val="90000"/>
              </a:lnSpc>
            </a:pPr>
            <a:r>
              <a:rPr lang="el-GR" sz="1400" b="1" dirty="0"/>
              <a:t>Η μεσογειακή φώκια, </a:t>
            </a:r>
            <a:r>
              <a:rPr lang="el-GR" sz="1400" b="1" dirty="0" err="1"/>
              <a:t>Monachus</a:t>
            </a:r>
            <a:r>
              <a:rPr lang="el-GR" sz="1400" b="1" dirty="0"/>
              <a:t>- </a:t>
            </a:r>
            <a:r>
              <a:rPr lang="el-GR" sz="1400" b="1" dirty="0" err="1"/>
              <a:t>Μonachus</a:t>
            </a:r>
            <a:r>
              <a:rPr lang="el-GR" sz="1400" b="1" dirty="0"/>
              <a:t>, δεν είναι απλώς και μόνο ένα ακόμη είδος του θαλάσσιου περιβάλλοντος αλλά ένα αναπόσπαστο κομμάτι του χθες, του σήμερα και του αύριο των ελληνικών θαλασσών και της Μεσογείου. Στην Ελλάδα μάλιστα, ζει και αναπαράγεται ο μισός περίπου παγκόσμιος πληθυσμός της, δηλαδή 250 με 300 άτομα.</a:t>
            </a:r>
            <a:endParaRPr lang="el-GR" sz="1400" dirty="0"/>
          </a:p>
          <a:p>
            <a:pPr algn="just">
              <a:lnSpc>
                <a:spcPct val="90000"/>
              </a:lnSpc>
            </a:pPr>
            <a:r>
              <a:rPr lang="el-GR" sz="1400" b="1" dirty="0"/>
              <a:t>Παρότι περνάει το μεγαλύτερο μέρος της ζωής της στη θάλασσα, χρησιμοποιεί και την ξηρά, κυρίως απομακρυσμένες και δυσπρόσιτες θαλασσινές σπηλιές, για να γεννήσει και να γαλουχήσει τα μικρά της αλλά και να αναπαυτεί. Το είδος παρατηρείται σε όλη την παράκτια και νησιωτική ζώνη της Ελλάδας, εκτός από τους δύο κλειστούς κόλπους του Κορινθιακού και του Αμβρακικού.</a:t>
            </a:r>
            <a:endParaRPr lang="el-GR" sz="1400" dirty="0"/>
          </a:p>
          <a:p>
            <a:pPr algn="just">
              <a:lnSpc>
                <a:spcPct val="90000"/>
              </a:lnSpc>
            </a:pPr>
            <a:r>
              <a:rPr lang="el-GR" sz="1400" b="1" dirty="0"/>
              <a:t>Οι κυριότερες απειλές για τη μεσογειακή φώκια είναι η μείωση τροφής, η τυχαία παγίδευση κατά τις αλιευτικές δραστηριότητες και η ηθελημένη θανάτωση. Επίσης, η φώκια, όπως και όλα τα παράκτια είδη, απειλούνται πολύ περισσότερο από την υποβάθμιση των παράκτιων οικοσυστημάτων λόγω των ανθρώπινων δραστηριοτήτων, αφού χρησιμοποιούν τις ακτές για να ξεκουραστούν και να γαλουχήσουν τα μικρά τους. Τέλος, μια απτή απειλή για τις Μεσογειακές φώκιες σε ό, τι αφορά την κλιματική αλλαγή είναι η περίπτωση ανόδου της στάθμης της θάλασσας, οπότε και θα χαθούν ενδεχομένως χιλιάδες θαλάσσιες σπηλιές.</a:t>
            </a:r>
            <a:endParaRPr lang="el-GR" sz="1400" dirty="0"/>
          </a:p>
          <a:p>
            <a:pPr>
              <a:lnSpc>
                <a:spcPct val="90000"/>
              </a:lnSpc>
            </a:pPr>
            <a:endParaRPr lang="el-GR" sz="1000" dirty="0"/>
          </a:p>
        </p:txBody>
      </p:sp>
      <p:sp>
        <p:nvSpPr>
          <p:cNvPr id="14" name="Rectangle 13">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511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2EB64D8-BB9C-634A-ABA4-CDB8B81C3BE5}"/>
              </a:ext>
            </a:extLst>
          </p:cNvPr>
          <p:cNvSpPr>
            <a:spLocks noGrp="1"/>
          </p:cNvSpPr>
          <p:nvPr>
            <p:ph type="title"/>
          </p:nvPr>
        </p:nvSpPr>
        <p:spPr>
          <a:xfrm>
            <a:off x="6411685" y="634946"/>
            <a:ext cx="5127171" cy="1450757"/>
          </a:xfrm>
        </p:spPr>
        <p:txBody>
          <a:bodyPr>
            <a:normAutofit/>
          </a:bodyPr>
          <a:lstStyle/>
          <a:p>
            <a:r>
              <a:rPr lang="el-GR" sz="4400" b="1" dirty="0"/>
              <a:t>Η ζωή που απειλείται</a:t>
            </a:r>
            <a:endParaRPr lang="el-GR" sz="4400" dirty="0"/>
          </a:p>
        </p:txBody>
      </p:sp>
      <p:pic>
        <p:nvPicPr>
          <p:cNvPr id="4" name="Εικόνα 3" descr="Εικόνα που περιέχει νερό, ζώο, θηλαστικό, φώκια&#10;&#10;Περιγραφή που δημιουργήθηκε αυτόματα">
            <a:extLst>
              <a:ext uri="{FF2B5EF4-FFF2-40B4-BE49-F238E27FC236}">
                <a16:creationId xmlns:a16="http://schemas.microsoft.com/office/drawing/2014/main" id="{C2A511DA-6869-7D4C-9F4C-84FF30C2C03B}"/>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43192" y="1638463"/>
            <a:ext cx="5115347" cy="3261033"/>
          </a:xfrm>
          <a:prstGeom prst="rect">
            <a:avLst/>
          </a:prstGeom>
          <a:noFill/>
        </p:spPr>
      </p:pic>
      <p:cxnSp>
        <p:nvCxnSpPr>
          <p:cNvPr id="11" name="Straight Connector 10">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926ACBFB-DE9F-CF47-9CD1-CB1F2D30C70B}"/>
              </a:ext>
            </a:extLst>
          </p:cNvPr>
          <p:cNvSpPr>
            <a:spLocks noGrp="1"/>
          </p:cNvSpPr>
          <p:nvPr>
            <p:ph idx="1"/>
          </p:nvPr>
        </p:nvSpPr>
        <p:spPr>
          <a:xfrm>
            <a:off x="6411684" y="2407435"/>
            <a:ext cx="5127172" cy="3993361"/>
          </a:xfrm>
        </p:spPr>
        <p:txBody>
          <a:bodyPr>
            <a:normAutofit/>
          </a:bodyPr>
          <a:lstStyle/>
          <a:p>
            <a:pPr algn="just">
              <a:lnSpc>
                <a:spcPct val="90000"/>
              </a:lnSpc>
            </a:pPr>
            <a:r>
              <a:rPr lang="el-GR" sz="1400" b="1" dirty="0"/>
              <a:t>Το μοναδικό αυτό είδος που μας συντροφεύει από την αρχαιότητα είναι σήμερα ένα από τα πλέον απειλούμενα ζώα στον πλανήτη. Σύμφωνα με το Κόκκινο Βιβλίο των Απειλούμενων Ζώων της Ελλάδας, αντιμετωπίζει εξαιρετικά υψηλό κίνδυνο εξαφάνισης από τον φυσικό της χώρο στο άμεσο μέλλον και χαρακτηρίζεται ως «Κρισίμως κινδυνεύον». Πώς όμως από την «Οδύσσεια» του Ομήρου και την ακμή της αρχαιότητας έφτασε σήμερα στην «οδύσσεια» της εξαφάνισης ή της επιβίωσής της; </a:t>
            </a:r>
            <a:endParaRPr lang="el-GR" sz="1400" dirty="0"/>
          </a:p>
          <a:p>
            <a:pPr algn="just">
              <a:lnSpc>
                <a:spcPct val="90000"/>
              </a:lnSpc>
            </a:pPr>
            <a:r>
              <a:rPr lang="el-GR" sz="1400" b="1" dirty="0"/>
              <a:t>Οι κυριότερες απειλές για τη μεσογειακή φώκια είναι η μείωση τροφής, η τυχαία παγίδευση κατά τις αλιευτικές δραστηριότητες και η ηθελημένη θανάτωση. Τέλος, μια απτή απειλή για τις Μεσογειακές φώκιες σε ό, τι αφορά την κλιματική αλλαγή είναι η περίπτωση ανόδου της στάθμης της θάλασσας, οπότε και θα χαθούν ενδεχομένως χιλιάδες θαλάσσιες σπηλιές.</a:t>
            </a:r>
            <a:endParaRPr lang="el-GR" sz="1400" dirty="0"/>
          </a:p>
          <a:p>
            <a:pPr algn="just">
              <a:lnSpc>
                <a:spcPct val="90000"/>
              </a:lnSpc>
            </a:pPr>
            <a:r>
              <a:rPr lang="el-GR" sz="1400" b="1" dirty="0"/>
              <a:t>Η πετρελαϊκή ρύπανση, η παρενόχληση από τα σκάφη αναψυχής, η ηχορύπανση, η κλιματική αλλαγή, η όχληση και οι στρατιωτικές ασκήσεις και έρευνες για υδρογονάνθρακες, είναι κοινές απειλές για όλα τα θαλάσσια θηλαστικά.</a:t>
            </a:r>
            <a:endParaRPr lang="el-GR" sz="1400" dirty="0"/>
          </a:p>
          <a:p>
            <a:pPr>
              <a:lnSpc>
                <a:spcPct val="90000"/>
              </a:lnSpc>
            </a:pPr>
            <a:endParaRPr lang="el-GR" sz="1300" dirty="0"/>
          </a:p>
        </p:txBody>
      </p:sp>
      <p:sp>
        <p:nvSpPr>
          <p:cNvPr id="13" name="Rectangle 12">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831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398F506-73A4-0341-AAE0-0903B9FE0607}"/>
              </a:ext>
            </a:extLst>
          </p:cNvPr>
          <p:cNvSpPr>
            <a:spLocks noGrp="1"/>
          </p:cNvSpPr>
          <p:nvPr>
            <p:ph type="title"/>
          </p:nvPr>
        </p:nvSpPr>
        <p:spPr>
          <a:xfrm>
            <a:off x="7859485" y="634946"/>
            <a:ext cx="3690257" cy="1450757"/>
          </a:xfrm>
        </p:spPr>
        <p:txBody>
          <a:bodyPr>
            <a:normAutofit/>
          </a:bodyPr>
          <a:lstStyle/>
          <a:p>
            <a:r>
              <a:rPr lang="el-GR" sz="4900" b="1" dirty="0"/>
              <a:t> </a:t>
            </a:r>
            <a:br>
              <a:rPr lang="el-GR" sz="4900" dirty="0"/>
            </a:br>
            <a:r>
              <a:rPr lang="el-GR" sz="4900" b="1" dirty="0"/>
              <a:t>Φυσητήρας </a:t>
            </a:r>
            <a:endParaRPr lang="el-GR" sz="4900" dirty="0"/>
          </a:p>
        </p:txBody>
      </p:sp>
      <p:pic>
        <p:nvPicPr>
          <p:cNvPr id="4" name="Εικόνα 3" descr="Εικόνα που περιέχει ζώο, νερό, υπαίθριος, πουλί&#10;&#10;Περιγραφή που δημιουργήθηκε αυτόματα">
            <a:extLst>
              <a:ext uri="{FF2B5EF4-FFF2-40B4-BE49-F238E27FC236}">
                <a16:creationId xmlns:a16="http://schemas.microsoft.com/office/drawing/2014/main" id="{25898804-7C7B-914B-84D2-7EC7EA36349D}"/>
              </a:ext>
            </a:extLst>
          </p:cNvPr>
          <p:cNvPicPr/>
          <p:nvPr/>
        </p:nvPicPr>
        <p:blipFill rotWithShape="1">
          <a:blip r:embed="rId2">
            <a:extLst>
              <a:ext uri="{28A0092B-C50C-407E-A947-70E740481C1C}">
                <a14:useLocalDpi xmlns:a14="http://schemas.microsoft.com/office/drawing/2010/main" val="0"/>
              </a:ext>
            </a:extLst>
          </a:blip>
          <a:srcRect l="7922" r="5615"/>
          <a:stretch/>
        </p:blipFill>
        <p:spPr bwMode="auto">
          <a:xfrm>
            <a:off x="633999" y="640081"/>
            <a:ext cx="6909801" cy="5314406"/>
          </a:xfrm>
          <a:prstGeom prst="rect">
            <a:avLst/>
          </a:prstGeom>
          <a:noFill/>
        </p:spPr>
      </p:pic>
      <p:cxnSp>
        <p:nvCxnSpPr>
          <p:cNvPr id="18" name="Straight Connector 17">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4548BC7-8B94-C044-9172-5DDA3560640F}"/>
              </a:ext>
            </a:extLst>
          </p:cNvPr>
          <p:cNvSpPr>
            <a:spLocks noGrp="1"/>
          </p:cNvSpPr>
          <p:nvPr>
            <p:ph idx="1"/>
          </p:nvPr>
        </p:nvSpPr>
        <p:spPr>
          <a:xfrm>
            <a:off x="7769560" y="2257324"/>
            <a:ext cx="4196680" cy="4450564"/>
          </a:xfrm>
        </p:spPr>
        <p:txBody>
          <a:bodyPr>
            <a:normAutofit/>
          </a:bodyPr>
          <a:lstStyle/>
          <a:p>
            <a:pPr algn="just">
              <a:lnSpc>
                <a:spcPct val="90000"/>
              </a:lnSpc>
            </a:pPr>
            <a:r>
              <a:rPr lang="el-GR" sz="1000" b="1" dirty="0"/>
              <a:t>Πόσοι γνωρίζουν άραγε ότι το είδος με τον μεγαλύτερο εγκέφαλο που έχει καταγραφεί ποτέ στο ζωικό βασίλειο και τρίτο μεγαλύτερο σε μέγεθος ζώο του πλανήτη, ζει και στις ελληνικές θάλασσες; Ο φυσητήρας (</a:t>
            </a:r>
            <a:r>
              <a:rPr lang="el-GR" sz="1000" b="1" dirty="0" err="1"/>
              <a:t>Physeter</a:t>
            </a:r>
            <a:r>
              <a:rPr lang="el-GR" sz="1000" b="1" dirty="0"/>
              <a:t> </a:t>
            </a:r>
            <a:r>
              <a:rPr lang="el-GR" sz="1000" b="1" dirty="0" err="1"/>
              <a:t>macrocephalus</a:t>
            </a:r>
            <a:r>
              <a:rPr lang="el-GR" sz="1000" b="1" dirty="0"/>
              <a:t>) δεν εντυπωσιάζει μόνο με το μέγεθός του αλλά και με την κοινωνικότητά του, το αλάνθαστο σύστημα </a:t>
            </a:r>
            <a:r>
              <a:rPr lang="el-GR" sz="1000" b="1" dirty="0" err="1"/>
              <a:t>βιο</a:t>
            </a:r>
            <a:r>
              <a:rPr lang="el-GR" sz="1000" b="1" dirty="0"/>
              <a:t> – σόναρ που χρησιμοποιεί για τροφή και προσανατολισμό αλλά και τις απίθανες ικανότητες δύτη που επιδεικνύει.</a:t>
            </a:r>
            <a:endParaRPr lang="el-GR" sz="1000" dirty="0"/>
          </a:p>
          <a:p>
            <a:pPr algn="just">
              <a:lnSpc>
                <a:spcPct val="90000"/>
              </a:lnSpc>
            </a:pPr>
            <a:r>
              <a:rPr lang="el-GR" sz="1000" b="1" dirty="0"/>
              <a:t>Κολυμπώντας στην Ελλάδα, κατά μήκος της Ελληνικής Τάφρου (από τα δυτικά των Ιονίων νήσων και της Πελοποννήσου ως τα νότια της Κρήτης και τα νοτιοανατολικά της Ρόδου), στο Μυρτώο Πέλαγος και σε περιοχές του Αιγαίου Πελάγους, ο πληθυσμός του φυσητήρα δεν ξεπερνάει τα 300 άτομα. Όταν βρίσκεται στην επιφάνεια, κολυμπά σε ρυθμούς χαλάρωσης με μόλις 7 </a:t>
            </a:r>
            <a:r>
              <a:rPr lang="el-GR" sz="1000" b="1" dirty="0" err="1"/>
              <a:t>χλμ</a:t>
            </a:r>
            <a:r>
              <a:rPr lang="el-GR" sz="1000" b="1" dirty="0"/>
              <a:t>/ώρα αλλά αν αποφασίσει να καταδυθεί, η τεράστια ουρά του αποκαλύπτεται και με μία ανάσα μπορεί να φτάσει μέχρι τα 2.000 μέτρα και να παραμείνει στον βυθό ως και μιάμιση ώρα.</a:t>
            </a:r>
            <a:endParaRPr lang="el-GR" sz="1000" dirty="0"/>
          </a:p>
          <a:p>
            <a:pPr algn="just">
              <a:lnSpc>
                <a:spcPct val="90000"/>
              </a:lnSpc>
            </a:pPr>
            <a:r>
              <a:rPr lang="el-GR" sz="1000" b="1" dirty="0"/>
              <a:t>Οι σημαντικότερες απειλές για τους φυσητήρες είναι οι συγκρούσεις με σκάφη, οι στρατιωτικές ασκήσεις και οι έρευνες για υδρογονάνθρακες, η κατάποση στερεών απορριμμάτων και η τυχαία παγίδευση κατά τις αλιευτικές δραστηριότητες. Ειδικά σε ό,τι αφορά την κατάποση στερεών απορριμμάτων, τα θαλάσσια θηλαστικά συχνά μπερδεύουν τις σακούλες για τροφή, τις καταπίνουν οπότε και φράζεται το πεπτικό τους σύστημα, με αποτέλεσμα να βρίσκουν θάνατο πιθανότατα με φρικτούς πόνους.</a:t>
            </a:r>
            <a:endParaRPr lang="el-GR" sz="1000" dirty="0"/>
          </a:p>
          <a:p>
            <a:pPr algn="just">
              <a:lnSpc>
                <a:spcPct val="90000"/>
              </a:lnSpc>
            </a:pPr>
            <a:r>
              <a:rPr lang="el-GR" sz="1000" b="1" dirty="0"/>
              <a:t>Η παρατεταμένη έκθεση σε ήχους, μπορεί να προκαλέσει στους φυσητήρες κώφωση ενώ το γεγονός ότι κοιμούνται κάθετα, συχνά τους κάνει να πέφτουν θύματα σύγκρουσης με σκάφη.</a:t>
            </a:r>
            <a:endParaRPr lang="el-GR" sz="1000" dirty="0"/>
          </a:p>
          <a:p>
            <a:pPr>
              <a:lnSpc>
                <a:spcPct val="90000"/>
              </a:lnSpc>
            </a:pPr>
            <a:endParaRPr lang="el-GR" sz="700" dirty="0"/>
          </a:p>
        </p:txBody>
      </p:sp>
      <p:sp>
        <p:nvSpPr>
          <p:cNvPr id="20" name="Rectangle 19">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028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DDA197-012D-4A47-AE71-76551646AD7D}"/>
              </a:ext>
            </a:extLst>
          </p:cNvPr>
          <p:cNvSpPr>
            <a:spLocks noGrp="1"/>
          </p:cNvSpPr>
          <p:nvPr>
            <p:ph type="title"/>
          </p:nvPr>
        </p:nvSpPr>
        <p:spPr>
          <a:xfrm>
            <a:off x="1036320" y="286603"/>
            <a:ext cx="10058400" cy="1450757"/>
          </a:xfrm>
        </p:spPr>
        <p:txBody>
          <a:bodyPr>
            <a:normAutofit/>
          </a:bodyPr>
          <a:lstStyle/>
          <a:p>
            <a:r>
              <a:rPr lang="el-GR" b="1" dirty="0" err="1"/>
              <a:t>Φώκαινα</a:t>
            </a:r>
            <a:endParaRPr lang="el-GR" dirty="0"/>
          </a:p>
        </p:txBody>
      </p:sp>
      <p:cxnSp>
        <p:nvCxnSpPr>
          <p:cNvPr id="11" name="Straight Connector 10">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Εικόνα 3" descr="Εικόνα που περιέχει ζώο, εσωτερικό, πράσινο, ψάρι&#10;&#10;Περιγραφή που δημιουργήθηκε αυτόματα">
            <a:extLst>
              <a:ext uri="{FF2B5EF4-FFF2-40B4-BE49-F238E27FC236}">
                <a16:creationId xmlns:a16="http://schemas.microsoft.com/office/drawing/2014/main" id="{F565068F-3FD1-D342-83BE-29E5FA7BAA16}"/>
              </a:ext>
            </a:extLst>
          </p:cNvPr>
          <p:cNvPicPr/>
          <p:nvPr/>
        </p:nvPicPr>
        <p:blipFill rotWithShape="1">
          <a:blip r:embed="rId2">
            <a:extLst>
              <a:ext uri="{28A0092B-C50C-407E-A947-70E740481C1C}">
                <a14:useLocalDpi xmlns:a14="http://schemas.microsoft.com/office/drawing/2010/main" val="0"/>
              </a:ext>
            </a:extLst>
          </a:blip>
          <a:srcRect l="26618" r="8089" b="-1"/>
          <a:stretch/>
        </p:blipFill>
        <p:spPr bwMode="auto">
          <a:xfrm>
            <a:off x="1161535" y="2108200"/>
            <a:ext cx="3495807" cy="3600613"/>
          </a:xfrm>
          <a:prstGeom prst="rect">
            <a:avLst/>
          </a:prstGeom>
          <a:noFill/>
        </p:spPr>
      </p:pic>
      <p:sp>
        <p:nvSpPr>
          <p:cNvPr id="3" name="Θέση περιεχομένου 2">
            <a:extLst>
              <a:ext uri="{FF2B5EF4-FFF2-40B4-BE49-F238E27FC236}">
                <a16:creationId xmlns:a16="http://schemas.microsoft.com/office/drawing/2014/main" id="{7CF3B233-F5DC-E048-A47F-3473AEC37DDA}"/>
              </a:ext>
            </a:extLst>
          </p:cNvPr>
          <p:cNvSpPr>
            <a:spLocks noGrp="1"/>
          </p:cNvSpPr>
          <p:nvPr>
            <p:ph idx="1"/>
          </p:nvPr>
        </p:nvSpPr>
        <p:spPr>
          <a:xfrm>
            <a:off x="5248657" y="2108201"/>
            <a:ext cx="6252781" cy="4292598"/>
          </a:xfrm>
        </p:spPr>
        <p:txBody>
          <a:bodyPr>
            <a:normAutofit lnSpcReduction="10000"/>
          </a:bodyPr>
          <a:lstStyle/>
          <a:p>
            <a:pPr algn="just">
              <a:lnSpc>
                <a:spcPct val="90000"/>
              </a:lnSpc>
            </a:pPr>
            <a:r>
              <a:rPr lang="el-GR" sz="1400" b="1" dirty="0"/>
              <a:t>Από τους πρώτους που περιέγραψαν το θαλάσσιο αυτό θηλαστικό υπήρξε ο Αριστοτέλης. Το αρχαίο ελληνικό όνομα «</a:t>
            </a:r>
            <a:r>
              <a:rPr lang="el-GR" sz="1400" b="1" dirty="0" err="1"/>
              <a:t>φώκαινα</a:t>
            </a:r>
            <a:r>
              <a:rPr lang="el-GR" sz="1400" b="1" dirty="0"/>
              <a:t>» που χρησιμοποίησε για να το περιγράψει αποτελεί και τη βάση του επιστημονικού της ονόματος </a:t>
            </a:r>
            <a:r>
              <a:rPr lang="el-GR" sz="1400" b="1" dirty="0" err="1"/>
              <a:t>Phocoena</a:t>
            </a:r>
            <a:r>
              <a:rPr lang="el-GR" sz="1400" b="1" dirty="0"/>
              <a:t> </a:t>
            </a:r>
            <a:r>
              <a:rPr lang="el-GR" sz="1400" b="1" dirty="0" err="1"/>
              <a:t>phocoena</a:t>
            </a:r>
            <a:r>
              <a:rPr lang="el-GR" sz="1400" b="1" dirty="0"/>
              <a:t>. Πρόκειται για ένα από τα μικρότερα κητώδη στον κόσμο με μήκος που δεν ξεπερνά τα 1,60 μέτρα. Ο πληθυσμός που ζει στο Θρακικό και Βόρειο Αιγαίο Πέλαγος θεωρείται ο μοναδικός της Μεσογείου!</a:t>
            </a:r>
            <a:endParaRPr lang="el-GR" sz="1400" dirty="0"/>
          </a:p>
          <a:p>
            <a:pPr algn="just">
              <a:lnSpc>
                <a:spcPct val="90000"/>
              </a:lnSpc>
            </a:pPr>
            <a:r>
              <a:rPr lang="el-GR" sz="1400" b="1" dirty="0"/>
              <a:t>Η </a:t>
            </a:r>
            <a:r>
              <a:rPr lang="el-GR" sz="1400" b="1" dirty="0" err="1"/>
              <a:t>φώκαινα</a:t>
            </a:r>
            <a:r>
              <a:rPr lang="el-GR" sz="1400" b="1" dirty="0"/>
              <a:t> δεν επιδεικνύει την κοινωνικότητα άλλων θαλάσσιων θηλαστικών και αποδεικνύεται εξαιρετικά δυσπρόσιτο ζώο. Αυτός είναι και ο λόγος που οι πληροφορίες μας για αυτήν είναι σχετικά περιορισμένες. Παρόλα αυτά, γνωρίζουμε ότι καταδύονται σε βάθος 14 ως 41 μέτρων και ζουν ως 24 χρόνια. Ξέρουμε επίσης, ότι οι </a:t>
            </a:r>
            <a:r>
              <a:rPr lang="el-GR" sz="1400" b="1" dirty="0" err="1"/>
              <a:t>φώκαινες</a:t>
            </a:r>
            <a:r>
              <a:rPr lang="el-GR" sz="1400" b="1" dirty="0"/>
              <a:t> του Αιγαίου και της Μαύρης θάλασσας διαφοροποιούνται γενετικά από τις </a:t>
            </a:r>
            <a:r>
              <a:rPr lang="el-GR" sz="1400" b="1" dirty="0" err="1"/>
              <a:t>φώκαινες</a:t>
            </a:r>
            <a:r>
              <a:rPr lang="el-GR" sz="1400" b="1" dirty="0"/>
              <a:t> του υπόλοιπου πλανήτη. Η γεωγραφική απομόνωση και το μέγεθος αυτού του </a:t>
            </a:r>
            <a:r>
              <a:rPr lang="el-GR" sz="1400" b="1" dirty="0" err="1"/>
              <a:t>υποπληθυσμού</a:t>
            </a:r>
            <a:r>
              <a:rPr lang="el-GR" sz="1400" b="1" dirty="0"/>
              <a:t> τον καθιστούν εξαιρετικά ευάλωτο στις απειλές.</a:t>
            </a:r>
            <a:endParaRPr lang="el-GR" sz="1400" dirty="0"/>
          </a:p>
          <a:p>
            <a:pPr algn="just">
              <a:lnSpc>
                <a:spcPct val="90000"/>
              </a:lnSpc>
            </a:pPr>
            <a:r>
              <a:rPr lang="el-GR" sz="1400" b="1" dirty="0"/>
              <a:t>Η </a:t>
            </a:r>
            <a:r>
              <a:rPr lang="el-GR" sz="1400" b="1" dirty="0" err="1"/>
              <a:t>φώκαινα</a:t>
            </a:r>
            <a:r>
              <a:rPr lang="el-GR" sz="1400" b="1" dirty="0"/>
              <a:t>, σύμφωνα με το Κόκκινο Βιβλίο των Απειλούμενων Ειδών της Ελλάδας, χαρακτηρίζεται είδος «κινδυνεύον». Όπως και όλα τα υπόλοιπα θαλάσσια θηλαστικά, η </a:t>
            </a:r>
            <a:r>
              <a:rPr lang="el-GR" sz="1400" b="1" dirty="0" err="1"/>
              <a:t>φώκαινα</a:t>
            </a:r>
            <a:r>
              <a:rPr lang="el-GR" sz="1400" b="1" dirty="0"/>
              <a:t> απειλείται από πετρελαϊκή ρύπανση, όχληση, κλιματική αλλαγή, ηχορύπανση, παρενόχληση από σκάφη αναψυχής αλλά κυρίως από στρατιωτικές ασκήσεις και έρευνες για υδρογονάνθρακες. Ακριβώς επειδή ζει κοντά στις ακτές είναι αρκετά ευάλωτη στις απειλές που έχουν να κάνουν με αλιευτικές δραστηριότητες, οπότε και τραυματίζεται ή πέφτει θύμα τυχαίας παγίδευσης σε αλιευτικά εργαλεία. Επίσης, εξαιτίας της </a:t>
            </a:r>
            <a:r>
              <a:rPr lang="el-GR" sz="1400" b="1" dirty="0" err="1"/>
              <a:t>υπεραλίευσης</a:t>
            </a:r>
            <a:r>
              <a:rPr lang="el-GR" sz="1400" b="1" dirty="0"/>
              <a:t> των </a:t>
            </a:r>
            <a:r>
              <a:rPr lang="el-GR" sz="1400" b="1" dirty="0" err="1"/>
              <a:t>ιχθυαποθεμάτων</a:t>
            </a:r>
            <a:r>
              <a:rPr lang="el-GR" sz="1400" b="1" dirty="0"/>
              <a:t>, η μείωση της τροφής της αποτελεί μια πολύ σημαντική απειλή.</a:t>
            </a:r>
            <a:endParaRPr lang="el-GR" sz="1400" dirty="0"/>
          </a:p>
          <a:p>
            <a:pPr>
              <a:lnSpc>
                <a:spcPct val="90000"/>
              </a:lnSpc>
            </a:pPr>
            <a:endParaRPr lang="el-GR" sz="1100" dirty="0"/>
          </a:p>
        </p:txBody>
      </p:sp>
      <p:sp>
        <p:nvSpPr>
          <p:cNvPr id="13" name="Rectangle 12">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5703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7DBEA2D-53A1-9C40-B73B-BC4D9F44F37C}"/>
              </a:ext>
            </a:extLst>
          </p:cNvPr>
          <p:cNvSpPr>
            <a:spLocks noGrp="1"/>
          </p:cNvSpPr>
          <p:nvPr>
            <p:ph type="title"/>
          </p:nvPr>
        </p:nvSpPr>
        <p:spPr>
          <a:xfrm>
            <a:off x="1097280" y="286603"/>
            <a:ext cx="10058400" cy="1450757"/>
          </a:xfrm>
        </p:spPr>
        <p:txBody>
          <a:bodyPr>
            <a:normAutofit/>
          </a:bodyPr>
          <a:lstStyle/>
          <a:p>
            <a:r>
              <a:rPr lang="el-GR" sz="4900" b="1"/>
              <a:t> </a:t>
            </a:r>
            <a:br>
              <a:rPr lang="el-GR" sz="4900"/>
            </a:br>
            <a:r>
              <a:rPr lang="el-GR" sz="4900" b="1"/>
              <a:t>ΖΙΦΙΟΣ</a:t>
            </a:r>
            <a:endParaRPr lang="el-GR" sz="4900"/>
          </a:p>
        </p:txBody>
      </p:sp>
      <p:cxnSp>
        <p:nvCxnSpPr>
          <p:cNvPr id="17" name="Straight Connector 11">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430AF2D-0044-4043-8AD5-2C8D74B007FA}"/>
              </a:ext>
            </a:extLst>
          </p:cNvPr>
          <p:cNvSpPr>
            <a:spLocks noGrp="1"/>
          </p:cNvSpPr>
          <p:nvPr>
            <p:ph idx="1"/>
          </p:nvPr>
        </p:nvSpPr>
        <p:spPr>
          <a:xfrm>
            <a:off x="1097280" y="2040127"/>
            <a:ext cx="5575367" cy="4292593"/>
          </a:xfrm>
        </p:spPr>
        <p:txBody>
          <a:bodyPr>
            <a:normAutofit/>
          </a:bodyPr>
          <a:lstStyle/>
          <a:p>
            <a:pPr algn="just">
              <a:lnSpc>
                <a:spcPct val="90000"/>
              </a:lnSpc>
            </a:pPr>
            <a:r>
              <a:rPr lang="el-GR" sz="1800" b="1" dirty="0"/>
              <a:t>Από τους καλύτερους δύτες της θάλασσας καθώς μπορεί να καταδυθεί και να μείνει σε βάθη μεγαλύτερα των 2.000 μέτρων, αλλά και αρκετά δυσπρόσιτος, ο </a:t>
            </a:r>
            <a:r>
              <a:rPr lang="el-GR" sz="1800" b="1" dirty="0" err="1"/>
              <a:t>ζιφιός</a:t>
            </a:r>
            <a:r>
              <a:rPr lang="el-GR" sz="1800" b="1" dirty="0"/>
              <a:t> (</a:t>
            </a:r>
            <a:r>
              <a:rPr lang="el-GR" sz="1800" b="1" dirty="0" err="1"/>
              <a:t>Ziphius</a:t>
            </a:r>
            <a:r>
              <a:rPr lang="el-GR" sz="1800" b="1" dirty="0"/>
              <a:t> </a:t>
            </a:r>
            <a:r>
              <a:rPr lang="el-GR" sz="1800" b="1" dirty="0" err="1"/>
              <a:t>cavirostris</a:t>
            </a:r>
            <a:r>
              <a:rPr lang="el-GR" sz="1800" b="1" dirty="0"/>
              <a:t>) απαντάται στις ελληνικές θάλασσες και έχει τα ίδια «στέκια» με τον φυσητήρα. Πιο συγκεκριμένα, παρατηρούμε σταθερά το είδος σε Νότια Κρήτη και Δυτική Λευκάδα, ενώ προτιμά τα σημεία με απότομη κλίση, όπου το βάθος αυξάνεται απότομα. Με μήκος περίπου 5 μέτρα είναι μεγαλύτερος από τα δελφίνια. Τρέφεται αποκλειστικά ή κυρίως με καλαμάρια.</a:t>
            </a:r>
            <a:endParaRPr lang="el-GR" sz="1800" dirty="0"/>
          </a:p>
          <a:p>
            <a:pPr algn="just">
              <a:lnSpc>
                <a:spcPct val="90000"/>
              </a:lnSpc>
            </a:pPr>
            <a:r>
              <a:rPr lang="el-GR" sz="1800" b="1" dirty="0"/>
              <a:t>Στην Ελλάδα, το 50% των παρατηρήσεων αφορά μοναχικά άτομα, το 40% αφορά ζεύγη και ένα 10% αφορά ομάδες 3‐5 ατόμων. Ο </a:t>
            </a:r>
            <a:r>
              <a:rPr lang="el-GR" sz="1800" b="1" dirty="0" err="1"/>
              <a:t>ζιφιός</a:t>
            </a:r>
            <a:r>
              <a:rPr lang="el-GR" sz="1800" b="1" dirty="0"/>
              <a:t>, εκτός από τη Μεσόγειο, είναι ένα κοσμοπολίτικο είδος που εξαπλώνεται σε όλες τις θάλασσες του κόσμου.</a:t>
            </a:r>
            <a:endParaRPr lang="el-GR" sz="1800" dirty="0"/>
          </a:p>
          <a:p>
            <a:pPr>
              <a:lnSpc>
                <a:spcPct val="90000"/>
              </a:lnSpc>
            </a:pPr>
            <a:endParaRPr lang="el-GR" sz="1700" dirty="0"/>
          </a:p>
        </p:txBody>
      </p:sp>
      <p:pic>
        <p:nvPicPr>
          <p:cNvPr id="5" name="Εικόνα 4" descr="Εικόνα που περιέχει νερό, υπαίθριος, ζώο, θηλαστικό&#10;&#10;Περιγραφή που δημιουργήθηκε αυτόματα">
            <a:extLst>
              <a:ext uri="{FF2B5EF4-FFF2-40B4-BE49-F238E27FC236}">
                <a16:creationId xmlns:a16="http://schemas.microsoft.com/office/drawing/2014/main" id="{594A5C89-EA01-F242-8331-A6D3A156F810}"/>
              </a:ext>
            </a:extLst>
          </p:cNvPr>
          <p:cNvPicPr>
            <a:picLocks noChangeAspect="1"/>
          </p:cNvPicPr>
          <p:nvPr/>
        </p:nvPicPr>
        <p:blipFill rotWithShape="1">
          <a:blip r:embed="rId2"/>
          <a:srcRect l="27032" r="2571" b="-1"/>
          <a:stretch/>
        </p:blipFill>
        <p:spPr>
          <a:xfrm>
            <a:off x="7534656" y="2108200"/>
            <a:ext cx="3621024" cy="3600613"/>
          </a:xfrm>
          <a:prstGeom prst="rect">
            <a:avLst/>
          </a:prstGeom>
        </p:spPr>
      </p:pic>
      <p:sp>
        <p:nvSpPr>
          <p:cNvPr id="18"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1358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204FA54-1797-2440-ADC5-87BD77317EDD}"/>
              </a:ext>
            </a:extLst>
          </p:cNvPr>
          <p:cNvSpPr>
            <a:spLocks noGrp="1"/>
          </p:cNvSpPr>
          <p:nvPr>
            <p:ph type="title"/>
          </p:nvPr>
        </p:nvSpPr>
        <p:spPr>
          <a:xfrm>
            <a:off x="1097280" y="286603"/>
            <a:ext cx="10058400" cy="1450757"/>
          </a:xfrm>
        </p:spPr>
        <p:txBody>
          <a:bodyPr>
            <a:normAutofit/>
          </a:bodyPr>
          <a:lstStyle/>
          <a:p>
            <a:r>
              <a:rPr lang="el-GR" b="1" dirty="0"/>
              <a:t>Η ζωή που απειλείται</a:t>
            </a:r>
            <a:endParaRPr lang="el-GR" dirty="0"/>
          </a:p>
        </p:txBody>
      </p:sp>
      <p:cxnSp>
        <p:nvCxnSpPr>
          <p:cNvPr id="11" name="Straight Connector 10">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7777DB96-2015-734F-B0D6-2C598D465A2C}"/>
              </a:ext>
            </a:extLst>
          </p:cNvPr>
          <p:cNvSpPr>
            <a:spLocks noGrp="1"/>
          </p:cNvSpPr>
          <p:nvPr>
            <p:ph idx="1"/>
          </p:nvPr>
        </p:nvSpPr>
        <p:spPr>
          <a:xfrm>
            <a:off x="1097280" y="2057401"/>
            <a:ext cx="5575367" cy="4452619"/>
          </a:xfrm>
        </p:spPr>
        <p:txBody>
          <a:bodyPr>
            <a:normAutofit fontScale="62500" lnSpcReduction="20000"/>
          </a:bodyPr>
          <a:lstStyle/>
          <a:p>
            <a:pPr algn="just">
              <a:lnSpc>
                <a:spcPct val="120000"/>
              </a:lnSpc>
            </a:pPr>
            <a:r>
              <a:rPr lang="el-GR" sz="2900" b="1" dirty="0"/>
              <a:t>Κύρια απειλή για τον </a:t>
            </a:r>
            <a:r>
              <a:rPr lang="el-GR" sz="2900" b="1" dirty="0" err="1"/>
              <a:t>ζιφιό</a:t>
            </a:r>
            <a:r>
              <a:rPr lang="el-GR" sz="2900" b="1" dirty="0"/>
              <a:t> αποτελούν οι τεχνητοί ανθρωπογενείς ήχοι, όπως τα στρατιωτικά σόναρ ή οι τεχνητές δονήσεις για τον εντοπισμό κοιτασμάτων υδρογονανθράκων, που καταστρέφουν το ηχητικό περιβάλλον του. Οι επιπτώσεις κυμαίνονται από τραυματισμό και προσωρινή ή μόνιμη απώλεια ακοής ως αλλαγές στη συμπεριφορά τους. Χαρακτηριστικότερο παράδειγμα των επιπτώσεων των τεχνητών ανθρωπογενών ήχων είναι το παράδειγμα του μαζικού εκβρασμού στην Κυπαρισσία, τον Μάιο του 1996, οπότε και εκβράστηκαν τουλάχιστον 20 </a:t>
            </a:r>
            <a:r>
              <a:rPr lang="el-GR" sz="2900" b="1" dirty="0" err="1"/>
              <a:t>ζιφιοί</a:t>
            </a:r>
            <a:r>
              <a:rPr lang="el-GR" sz="2900" b="1" dirty="0"/>
              <a:t> εξαιτίας εξαιρετικά δυνατών ήχων μέσης και χαμηλής συχνότητας που παράχθηκαν από στρατιωτικά σόναρ κατά τη διάρκεια στρατιωτικών ασκήσεων του ΝΑΤΟ. Οι </a:t>
            </a:r>
            <a:r>
              <a:rPr lang="el-GR" sz="2900" b="1" dirty="0" err="1"/>
              <a:t>ζιφιοί</a:t>
            </a:r>
            <a:r>
              <a:rPr lang="el-GR" sz="2900" b="1" dirty="0"/>
              <a:t> απειλούνται επίσης από την κατάποση στερεών απορριμμάτων.</a:t>
            </a:r>
            <a:endParaRPr lang="el-GR" sz="2900" dirty="0"/>
          </a:p>
          <a:p>
            <a:pPr>
              <a:lnSpc>
                <a:spcPct val="90000"/>
              </a:lnSpc>
            </a:pPr>
            <a:endParaRPr lang="el-GR" sz="1700" dirty="0"/>
          </a:p>
        </p:txBody>
      </p:sp>
      <p:pic>
        <p:nvPicPr>
          <p:cNvPr id="4" name="Εικόνα 3" descr="Εικόνα που περιέχει ζώο, νερό, θηλαστικό, υπαίθριος&#10;&#10;Περιγραφή που δημιουργήθηκε αυτόματα">
            <a:extLst>
              <a:ext uri="{FF2B5EF4-FFF2-40B4-BE49-F238E27FC236}">
                <a16:creationId xmlns:a16="http://schemas.microsoft.com/office/drawing/2014/main" id="{22BCD751-008F-7E46-99BE-BDBA97409524}"/>
              </a:ext>
            </a:extLst>
          </p:cNvPr>
          <p:cNvPicPr/>
          <p:nvPr/>
        </p:nvPicPr>
        <p:blipFill rotWithShape="1">
          <a:blip r:embed="rId2">
            <a:extLst>
              <a:ext uri="{28A0092B-C50C-407E-A947-70E740481C1C}">
                <a14:useLocalDpi xmlns:a14="http://schemas.microsoft.com/office/drawing/2010/main" val="0"/>
              </a:ext>
            </a:extLst>
          </a:blip>
          <a:srcRect l="13249" r="20124" b="-2"/>
          <a:stretch/>
        </p:blipFill>
        <p:spPr bwMode="auto">
          <a:xfrm>
            <a:off x="7273804" y="2108201"/>
            <a:ext cx="3820916" cy="3803500"/>
          </a:xfrm>
          <a:prstGeom prst="rect">
            <a:avLst/>
          </a:prstGeom>
          <a:noFill/>
        </p:spPr>
      </p:pic>
      <p:sp>
        <p:nvSpPr>
          <p:cNvPr id="13" name="Rectangle 12">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37071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F2379D0-8317-794E-BE6C-FC07E8CD6069}"/>
              </a:ext>
            </a:extLst>
          </p:cNvPr>
          <p:cNvSpPr>
            <a:spLocks noGrp="1"/>
          </p:cNvSpPr>
          <p:nvPr>
            <p:ph type="title"/>
          </p:nvPr>
        </p:nvSpPr>
        <p:spPr>
          <a:xfrm>
            <a:off x="1097280" y="286603"/>
            <a:ext cx="10058400" cy="1450757"/>
          </a:xfrm>
        </p:spPr>
        <p:txBody>
          <a:bodyPr>
            <a:normAutofit/>
          </a:bodyPr>
          <a:lstStyle/>
          <a:p>
            <a:r>
              <a:rPr lang="el-GR" b="1" dirty="0"/>
              <a:t>Η ζωή της Πτεροφάλαινας</a:t>
            </a:r>
            <a:endParaRPr lang="el-GR" dirty="0"/>
          </a:p>
        </p:txBody>
      </p:sp>
      <p:cxnSp>
        <p:nvCxnSpPr>
          <p:cNvPr id="12" name="Straight Connector 11">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CAD58A34-249F-5B4A-8883-C774623CED78}"/>
              </a:ext>
            </a:extLst>
          </p:cNvPr>
          <p:cNvSpPr>
            <a:spLocks noGrp="1"/>
          </p:cNvSpPr>
          <p:nvPr>
            <p:ph idx="1"/>
          </p:nvPr>
        </p:nvSpPr>
        <p:spPr>
          <a:xfrm>
            <a:off x="1097280" y="2108201"/>
            <a:ext cx="5989320" cy="4463196"/>
          </a:xfrm>
        </p:spPr>
        <p:txBody>
          <a:bodyPr>
            <a:normAutofit fontScale="92500" lnSpcReduction="10000"/>
          </a:bodyPr>
          <a:lstStyle/>
          <a:p>
            <a:pPr algn="just">
              <a:lnSpc>
                <a:spcPct val="90000"/>
              </a:lnSpc>
            </a:pPr>
            <a:r>
              <a:rPr lang="el-GR" sz="1400" b="1" dirty="0"/>
              <a:t>Πόσοι από εμάς γνωρίζουμε ότι στις ελληνικές θάλασσες κατοικεί το δεύτερο μεγαλύτερο ζώο του κόσμου και το ταχύτερο είδος φάλαινας παγκοσμίως; H </a:t>
            </a:r>
            <a:r>
              <a:rPr lang="el-GR" sz="1400" b="1" dirty="0" err="1"/>
              <a:t>πτεροφάλαινα</a:t>
            </a:r>
            <a:r>
              <a:rPr lang="el-GR" sz="1400" b="1" dirty="0"/>
              <a:t> (</a:t>
            </a:r>
            <a:r>
              <a:rPr lang="el-GR" sz="1400" b="1" dirty="0" err="1"/>
              <a:t>Balaenoptera</a:t>
            </a:r>
            <a:r>
              <a:rPr lang="el-GR" sz="1400" b="1" dirty="0"/>
              <a:t> </a:t>
            </a:r>
            <a:r>
              <a:rPr lang="el-GR" sz="1400" b="1" dirty="0" err="1"/>
              <a:t>physalus</a:t>
            </a:r>
            <a:r>
              <a:rPr lang="el-GR" sz="1400" b="1" dirty="0"/>
              <a:t>) είναι ο «αγαθός και σβέλτος» κάτοικος της Μεσογείου και κολυμπάει ανάμεσά μας, με ταχύτητες που αγγίζουν τα 37 </a:t>
            </a:r>
            <a:r>
              <a:rPr lang="el-GR" sz="1400" b="1" dirty="0" err="1"/>
              <a:t>χλμ</a:t>
            </a:r>
            <a:r>
              <a:rPr lang="el-GR" sz="1400" b="1" dirty="0"/>
              <a:t>/ώρα.</a:t>
            </a:r>
            <a:endParaRPr lang="el-GR" sz="1400" dirty="0"/>
          </a:p>
          <a:p>
            <a:pPr algn="just">
              <a:lnSpc>
                <a:spcPct val="90000"/>
              </a:lnSpc>
            </a:pPr>
            <a:r>
              <a:rPr lang="el-GR" sz="1400" b="1" dirty="0"/>
              <a:t>Με καρδιά στο μέγεθος ενός μικρού αυτοκινήτου, μήκος που φτάνει τα 23 μέτρα, βάρος που μπορεί να φτάσει τους 75 τόνους και προσδόκιμο ζωής τα 100 χρόνια, η εντυπωσιακή </a:t>
            </a:r>
            <a:r>
              <a:rPr lang="el-GR" sz="1400" b="1" dirty="0" err="1"/>
              <a:t>πτεροφάλαινα</a:t>
            </a:r>
            <a:r>
              <a:rPr lang="el-GR" sz="1400" b="1" dirty="0"/>
              <a:t> είναι η μοναδική φάλαινα που έχει σταθερή παρουσία στα ελληνικά νερά.</a:t>
            </a:r>
            <a:endParaRPr lang="el-GR" sz="1400" dirty="0"/>
          </a:p>
          <a:p>
            <a:pPr algn="just">
              <a:lnSpc>
                <a:spcPct val="90000"/>
              </a:lnSpc>
            </a:pPr>
            <a:r>
              <a:rPr lang="el-GR" sz="1400" b="1" dirty="0"/>
              <a:t>Το χρώμα της είναι γκρι (είτε σκούρο είτε πιο ανοικτό) ενώ η κοιλιά της είναι άσπρη. Ξεχωρίζει για τη σχετικά υπερυψωμένη αναπνευστική οπή της, η οποία αποτελείται από δύο συμμετρικά και ανεξάρτητα ρουθούνια. Η εκπνοή της εκτοξεύεται κάθετα και φτάνει ακόμα και τα 6 μέτρα σε ύψος οπότε και είναι ορατή από απόσταση μεγαλύτερη των δύο ναυτικών μιλίων.</a:t>
            </a:r>
            <a:endParaRPr lang="el-GR" sz="1400" dirty="0"/>
          </a:p>
          <a:p>
            <a:pPr algn="just">
              <a:lnSpc>
                <a:spcPct val="90000"/>
              </a:lnSpc>
            </a:pPr>
            <a:r>
              <a:rPr lang="el-GR" sz="1400" b="1" dirty="0"/>
              <a:t>Τρέφεται με ένα είδος ζωοπλαγκτόν, το </a:t>
            </a:r>
            <a:r>
              <a:rPr lang="el-GR" sz="1400" b="1" dirty="0" err="1"/>
              <a:t>κριλ</a:t>
            </a:r>
            <a:r>
              <a:rPr lang="el-GR" sz="1400" b="1" dirty="0"/>
              <a:t>, που μοιάζει με μικρές καραβίδες. Όπως όλες οι φάλαινες, έτσι και η </a:t>
            </a:r>
            <a:r>
              <a:rPr lang="el-GR" sz="1400" b="1" dirty="0" err="1"/>
              <a:t>πτεροφάλαινα</a:t>
            </a:r>
            <a:r>
              <a:rPr lang="el-GR" sz="1400" b="1" dirty="0"/>
              <a:t> περνά από τη φάση αναπαραγωγής στη φάση διατροφής. Οι πτεροφάλαινες της Μεσογείου όμως, σε αντίθεση με τις φάλαινες παγκοσμίως, παραμένουν όλο το χρόνο στα νερά της Μεσογείου ενώ κατά τους καλοκαιρινούς μήνες για λόγους διατροφής τις βρίσκουμε στη θάλασσα της </a:t>
            </a:r>
            <a:r>
              <a:rPr lang="el-GR" sz="1400" b="1" dirty="0" err="1"/>
              <a:t>Λιγουρίας</a:t>
            </a:r>
            <a:r>
              <a:rPr lang="el-GR" sz="1400" b="1" dirty="0"/>
              <a:t> (μεταξύ Ιταλίας και Γαλλίας).</a:t>
            </a:r>
            <a:endParaRPr lang="el-GR" sz="1400" dirty="0"/>
          </a:p>
          <a:p>
            <a:pPr algn="just">
              <a:lnSpc>
                <a:spcPct val="90000"/>
              </a:lnSpc>
            </a:pPr>
            <a:r>
              <a:rPr lang="el-GR" sz="1400" b="1" dirty="0"/>
              <a:t>Στην Ελλάδα, δεν έχουμε ακριβή στοιχεία για τον πληθυσμό τους. Αυτό όμως που γνωρίζουμε είναι ότι εντοπίζονται σταθερά στα ανοιχτά του Ιονίου Πελάγους, αν και περιστασιακά πλησιάζουν και κοντά στις ακτές.</a:t>
            </a:r>
            <a:endParaRPr lang="el-GR" sz="1400" dirty="0"/>
          </a:p>
          <a:p>
            <a:pPr>
              <a:lnSpc>
                <a:spcPct val="90000"/>
              </a:lnSpc>
            </a:pPr>
            <a:endParaRPr lang="el-GR" sz="1200" dirty="0"/>
          </a:p>
        </p:txBody>
      </p:sp>
      <p:pic>
        <p:nvPicPr>
          <p:cNvPr id="5" name="Εικόνα 4" descr="Εικόνα που περιέχει νερό, ζώο, θηλαστικό, υπαίθριος&#10;&#10;Περιγραφή που δημιουργήθηκε αυτόματα">
            <a:extLst>
              <a:ext uri="{FF2B5EF4-FFF2-40B4-BE49-F238E27FC236}">
                <a16:creationId xmlns:a16="http://schemas.microsoft.com/office/drawing/2014/main" id="{4B9843DB-6036-3544-9F14-2422724FA305}"/>
              </a:ext>
            </a:extLst>
          </p:cNvPr>
          <p:cNvPicPr>
            <a:picLocks noChangeAspect="1"/>
          </p:cNvPicPr>
          <p:nvPr/>
        </p:nvPicPr>
        <p:blipFill rotWithShape="1">
          <a:blip r:embed="rId2"/>
          <a:srcRect l="16714" r="15654" b="-1"/>
          <a:stretch/>
        </p:blipFill>
        <p:spPr>
          <a:xfrm>
            <a:off x="7534656" y="2108200"/>
            <a:ext cx="3621024" cy="3600613"/>
          </a:xfrm>
          <a:prstGeom prst="rect">
            <a:avLst/>
          </a:prstGeom>
        </p:spPr>
      </p:pic>
      <p:sp>
        <p:nvSpPr>
          <p:cNvPr id="14"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8055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DD24CE00-053F-9447-BEE1-989B5E781E70}"/>
              </a:ext>
            </a:extLst>
          </p:cNvPr>
          <p:cNvSpPr>
            <a:spLocks noGrp="1"/>
          </p:cNvSpPr>
          <p:nvPr>
            <p:ph type="title"/>
          </p:nvPr>
        </p:nvSpPr>
        <p:spPr>
          <a:xfrm>
            <a:off x="1036320" y="286603"/>
            <a:ext cx="10058400" cy="1450757"/>
          </a:xfrm>
        </p:spPr>
        <p:txBody>
          <a:bodyPr>
            <a:normAutofit/>
          </a:bodyPr>
          <a:lstStyle/>
          <a:p>
            <a:r>
              <a:rPr lang="el-GR" sz="4900" b="1"/>
              <a:t> </a:t>
            </a:r>
            <a:br>
              <a:rPr lang="el-GR" sz="4900"/>
            </a:br>
            <a:r>
              <a:rPr lang="el-GR" sz="4900" b="1"/>
              <a:t>Η ζωή που απειλείται</a:t>
            </a:r>
            <a:endParaRPr lang="el-GR" sz="4900"/>
          </a:p>
        </p:txBody>
      </p:sp>
      <p:cxnSp>
        <p:nvCxnSpPr>
          <p:cNvPr id="11" name="Straight Connector 10">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Εικόνα 3" descr="Εικόνα που περιέχει νερό, ζώο, υπαίθριος, κυματισμός&#10;&#10;Περιγραφή που δημιουργήθηκε αυτόματα">
            <a:extLst>
              <a:ext uri="{FF2B5EF4-FFF2-40B4-BE49-F238E27FC236}">
                <a16:creationId xmlns:a16="http://schemas.microsoft.com/office/drawing/2014/main" id="{AA5C71E3-A88D-994A-8A72-991CA4F0873F}"/>
              </a:ext>
            </a:extLst>
          </p:cNvPr>
          <p:cNvPicPr/>
          <p:nvPr/>
        </p:nvPicPr>
        <p:blipFill rotWithShape="1">
          <a:blip r:embed="rId2">
            <a:extLst>
              <a:ext uri="{28A0092B-C50C-407E-A947-70E740481C1C}">
                <a14:useLocalDpi xmlns:a14="http://schemas.microsoft.com/office/drawing/2010/main" val="0"/>
              </a:ext>
            </a:extLst>
          </a:blip>
          <a:srcRect l="18922" r="16513" b="-1"/>
          <a:stretch/>
        </p:blipFill>
        <p:spPr bwMode="auto">
          <a:xfrm>
            <a:off x="1193532" y="2092081"/>
            <a:ext cx="3727952" cy="4132577"/>
          </a:xfrm>
          <a:prstGeom prst="rect">
            <a:avLst/>
          </a:prstGeom>
          <a:noFill/>
        </p:spPr>
      </p:pic>
      <p:sp>
        <p:nvSpPr>
          <p:cNvPr id="3" name="Θέση περιεχομένου 2">
            <a:extLst>
              <a:ext uri="{FF2B5EF4-FFF2-40B4-BE49-F238E27FC236}">
                <a16:creationId xmlns:a16="http://schemas.microsoft.com/office/drawing/2014/main" id="{927341A8-6EDB-214E-AD99-A81740CF4170}"/>
              </a:ext>
            </a:extLst>
          </p:cNvPr>
          <p:cNvSpPr>
            <a:spLocks noGrp="1"/>
          </p:cNvSpPr>
          <p:nvPr>
            <p:ph idx="1"/>
          </p:nvPr>
        </p:nvSpPr>
        <p:spPr>
          <a:xfrm>
            <a:off x="5248657" y="2108201"/>
            <a:ext cx="5846063" cy="4132577"/>
          </a:xfrm>
        </p:spPr>
        <p:txBody>
          <a:bodyPr>
            <a:normAutofit lnSpcReduction="10000"/>
          </a:bodyPr>
          <a:lstStyle/>
          <a:p>
            <a:pPr algn="just">
              <a:lnSpc>
                <a:spcPct val="90000"/>
              </a:lnSpc>
            </a:pPr>
            <a:r>
              <a:rPr lang="el-GR" sz="1400" b="1" dirty="0"/>
              <a:t>Η μεγαλύτερη απειλή που αντιμετωπίζουν οι πτεροφάλαινες είναι η σύγκρουση με τα σκάφη, που μπορεί να τις οδηγήσει ακόμη και στον θάνατο. Η Ελλάδα αποτελεί κομβικό σημείο της Μεσογείου, μιας λεκάνης που παρότι καλύπτει μόλις το 0,8% των παγκόσμιων ωκεανών είναι δίαυλος για το 30% της διεθνούς ναυσιπλοΐας. Ως εκ τούτου, ο θόρυβος των μεγάλων πλοίων που διέρχονται από περιοχές σημαντικές για τα κητώδη και εκπέμπεται σε 24ωρη βάση, επηρεάζει και απειλεί ποικιλοτρόπως τα θαλάσσια θηλαστικά.</a:t>
            </a:r>
            <a:endParaRPr lang="el-GR" sz="1400" dirty="0"/>
          </a:p>
          <a:p>
            <a:pPr algn="just">
              <a:lnSpc>
                <a:spcPct val="90000"/>
              </a:lnSpc>
            </a:pPr>
            <a:r>
              <a:rPr lang="el-GR" sz="1400" b="1" dirty="0"/>
              <a:t>Η πετρελαϊκή ρύπανση, η παρενόχληση από τα σκάφη αναψυχής, η ηχορύπανση, η κλιματική αλλαγή, η όχληση και οι στρατιωτικές ασκήσεις και έρευνες για υδρογονάνθρακες, είναι κοινές απειλές για όλα τα θαλάσσια θηλαστικά.</a:t>
            </a:r>
          </a:p>
          <a:p>
            <a:pPr algn="just">
              <a:lnSpc>
                <a:spcPct val="90000"/>
              </a:lnSpc>
            </a:pPr>
            <a:r>
              <a:rPr lang="el-GR" sz="1400" b="1" dirty="0"/>
              <a:t>Οι ελληνικές θάλασσες και ολόκληρη η Μεσόγειος φιλοξενούν ορισμένα από τα σημαντικότερα είδη παγκοσμίως. Πρωταγωνιστικό ρόλο σε αυτόν τον πλούτο της ζωής παίζουν τα θαλάσσια θηλαστικά. Εννιά μόνιμοι κάτοικοι και πέντε περαστικοί αλλά εξίσου μοναδικοί κολυμπούν στα νερά της Ελλάδας και η δική τους υγεία είναι αυτή που αποδεικνύει την υγεία των θαλασσών μας.</a:t>
            </a:r>
            <a:endParaRPr lang="el-GR" sz="1400" dirty="0"/>
          </a:p>
          <a:p>
            <a:pPr algn="just">
              <a:lnSpc>
                <a:spcPct val="90000"/>
              </a:lnSpc>
            </a:pPr>
            <a:r>
              <a:rPr lang="el-GR" sz="1400" b="1" dirty="0"/>
              <a:t>Δυστυχώς όμως, τα περισσότερα από αυτά τα θηλαστικά απειλούνται με εξαφάνιση, κυρίως λόγω ανθρώπινων δραστηριοτήτων. Η πετρελαϊκή ρύπανση, η παρενόχληση από τα σκάφη αναψυχής, η ηχορύπανση, η κλιματική αλλαγή, η όχληση και οι στρατιωτικές ασκήσεις και έρευνες για υδρογονάνθρακες είναι κοινές απειλές για όλα.</a:t>
            </a:r>
            <a:endParaRPr lang="el-GR" sz="1400" dirty="0"/>
          </a:p>
          <a:p>
            <a:pPr>
              <a:lnSpc>
                <a:spcPct val="90000"/>
              </a:lnSpc>
            </a:pPr>
            <a:endParaRPr lang="el-GR" sz="1100" dirty="0"/>
          </a:p>
          <a:p>
            <a:pPr>
              <a:lnSpc>
                <a:spcPct val="90000"/>
              </a:lnSpc>
            </a:pPr>
            <a:endParaRPr lang="el-GR" sz="1100" dirty="0"/>
          </a:p>
        </p:txBody>
      </p:sp>
      <p:sp>
        <p:nvSpPr>
          <p:cNvPr id="13" name="Rectangle 12">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124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233342EA-8D17-4844-9910-B2AADE30A483}"/>
              </a:ext>
            </a:extLst>
          </p:cNvPr>
          <p:cNvSpPr>
            <a:spLocks noGrp="1"/>
          </p:cNvSpPr>
          <p:nvPr>
            <p:ph type="title"/>
          </p:nvPr>
        </p:nvSpPr>
        <p:spPr>
          <a:xfrm>
            <a:off x="643467" y="516835"/>
            <a:ext cx="3448259" cy="1666501"/>
          </a:xfrm>
        </p:spPr>
        <p:txBody>
          <a:bodyPr>
            <a:normAutofit/>
          </a:bodyPr>
          <a:lstStyle/>
          <a:p>
            <a:r>
              <a:rPr lang="el-GR" sz="4000" b="1" dirty="0">
                <a:solidFill>
                  <a:srgbClr val="FFFFFF"/>
                </a:solidFill>
              </a:rPr>
              <a:t>Τα δελφίνια</a:t>
            </a:r>
            <a:endParaRPr lang="el-GR" sz="4000" dirty="0">
              <a:solidFill>
                <a:srgbClr val="FFFFFF"/>
              </a:solidFill>
            </a:endParaRPr>
          </a:p>
        </p:txBody>
      </p:sp>
      <p:cxnSp>
        <p:nvCxnSpPr>
          <p:cNvPr id="12" name="Straight Connector 11">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686" y="2353592"/>
            <a:ext cx="3291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7ACE0A3-20CC-B145-8FC8-3B6E9B83381C}"/>
              </a:ext>
            </a:extLst>
          </p:cNvPr>
          <p:cNvSpPr>
            <a:spLocks noGrp="1"/>
          </p:cNvSpPr>
          <p:nvPr>
            <p:ph idx="1"/>
          </p:nvPr>
        </p:nvSpPr>
        <p:spPr>
          <a:xfrm>
            <a:off x="641126" y="2510252"/>
            <a:ext cx="3372059" cy="4020831"/>
          </a:xfrm>
        </p:spPr>
        <p:txBody>
          <a:bodyPr>
            <a:normAutofit/>
          </a:bodyPr>
          <a:lstStyle/>
          <a:p>
            <a:pPr algn="just">
              <a:lnSpc>
                <a:spcPct val="90000"/>
              </a:lnSpc>
            </a:pPr>
            <a:r>
              <a:rPr lang="el-GR" sz="1400" b="1" dirty="0">
                <a:solidFill>
                  <a:srgbClr val="FFFFFF"/>
                </a:solidFill>
              </a:rPr>
              <a:t>Τα ελληνικά πελάγη έχουν το προνόμιο να φιλοξενούν τέσσερα είδη δελφινιών. Όλα τα δελφίνια έχουν ένα σύστημα </a:t>
            </a:r>
            <a:r>
              <a:rPr lang="el-GR" sz="1400" b="1" dirty="0" err="1">
                <a:solidFill>
                  <a:srgbClr val="FFFFFF"/>
                </a:solidFill>
              </a:rPr>
              <a:t>ηχοεντοπισμού</a:t>
            </a:r>
            <a:r>
              <a:rPr lang="el-GR" sz="1400" b="1" dirty="0">
                <a:solidFill>
                  <a:srgbClr val="FFFFFF"/>
                </a:solidFill>
              </a:rPr>
              <a:t> με τη βοήθεια του οποίου προσανατολίζονται, εντοπίζουν την τροφή τους και επικοινωνούν μεταξύ τους. Μια επικοινωνία με κώδικες που δεν θα μπορούσε εύκολα να φανταστεί κανείς για ένα θαλάσσιο θηλαστικό.</a:t>
            </a:r>
            <a:endParaRPr lang="el-GR" sz="1400" dirty="0">
              <a:solidFill>
                <a:srgbClr val="FFFFFF"/>
              </a:solidFill>
            </a:endParaRPr>
          </a:p>
          <a:p>
            <a:pPr algn="just">
              <a:lnSpc>
                <a:spcPct val="90000"/>
              </a:lnSpc>
            </a:pPr>
            <a:r>
              <a:rPr lang="el-GR" sz="1400" b="1" dirty="0">
                <a:solidFill>
                  <a:srgbClr val="FFFFFF"/>
                </a:solidFill>
              </a:rPr>
              <a:t>Δυστυχώς όμως, παρότι είναι τόσο αξιαγάπητα, ο άνθρωπος παραμένει ο μοναδικός φυσικός τους εχθρός. Πετρελαϊκή ρύπανση, μόλυνση από τη συσσώρευση τεχνητών χημικών ενώσεων στους ιστούς τους, όχληση, κλιματική αλλαγή, ηχορύπανση, παρενόχληση από σκάφη αναψυχής, στρατιωτικές ασκήσεις και έρευνες για υδρογονάνθρακες απειλούν όλα τα είδη δελφινιών αλλά και τα υπόλοιπα θαλάσσια θηλαστικά.</a:t>
            </a:r>
            <a:endParaRPr lang="el-GR" sz="1400" dirty="0">
              <a:solidFill>
                <a:srgbClr val="FFFFFF"/>
              </a:solidFill>
            </a:endParaRPr>
          </a:p>
          <a:p>
            <a:pPr>
              <a:lnSpc>
                <a:spcPct val="90000"/>
              </a:lnSpc>
            </a:pPr>
            <a:endParaRPr lang="el-GR" sz="1300" dirty="0">
              <a:solidFill>
                <a:srgbClr val="FFFFFF"/>
              </a:solidFill>
            </a:endParaRPr>
          </a:p>
        </p:txBody>
      </p:sp>
      <p:pic>
        <p:nvPicPr>
          <p:cNvPr id="5" name="Εικόνα 4" descr="Εικόνα που περιέχει ζώο, πουλί, θηλαστικό, καθιστός&#10;&#10;Περιγραφή που δημιουργήθηκε αυτόματα">
            <a:extLst>
              <a:ext uri="{FF2B5EF4-FFF2-40B4-BE49-F238E27FC236}">
                <a16:creationId xmlns:a16="http://schemas.microsoft.com/office/drawing/2014/main" id="{850A3F23-9328-3049-B95E-FD6CD4E040F2}"/>
              </a:ext>
            </a:extLst>
          </p:cNvPr>
          <p:cNvPicPr>
            <a:picLocks noChangeAspect="1"/>
          </p:cNvPicPr>
          <p:nvPr/>
        </p:nvPicPr>
        <p:blipFill rotWithShape="1">
          <a:blip r:embed="rId2"/>
          <a:srcRect r="-1" b="9016"/>
          <a:stretch/>
        </p:blipFill>
        <p:spPr>
          <a:xfrm>
            <a:off x="4654296" y="10"/>
            <a:ext cx="7537703" cy="6857990"/>
          </a:xfrm>
          <a:prstGeom prst="rect">
            <a:avLst/>
          </a:prstGeom>
        </p:spPr>
      </p:pic>
    </p:spTree>
    <p:extLst>
      <p:ext uri="{BB962C8B-B14F-4D97-AF65-F5344CB8AC3E}">
        <p14:creationId xmlns:p14="http://schemas.microsoft.com/office/powerpoint/2010/main" val="59105663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426B45-4C4F-4D52-8537-76E9A5B89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66A5482-84F7-BA49-BEF1-4251B01FBCAD}"/>
              </a:ext>
            </a:extLst>
          </p:cNvPr>
          <p:cNvSpPr>
            <a:spLocks noGrp="1"/>
          </p:cNvSpPr>
          <p:nvPr>
            <p:ph type="title"/>
          </p:nvPr>
        </p:nvSpPr>
        <p:spPr>
          <a:xfrm>
            <a:off x="1036320" y="286603"/>
            <a:ext cx="10058400" cy="1450757"/>
          </a:xfrm>
        </p:spPr>
        <p:txBody>
          <a:bodyPr>
            <a:normAutofit/>
          </a:bodyPr>
          <a:lstStyle/>
          <a:p>
            <a:r>
              <a:rPr lang="el-GR" sz="4900" b="1" dirty="0"/>
              <a:t>Προστατευόμενα και απειλούμενα είδη</a:t>
            </a:r>
            <a:endParaRPr lang="el-GR" sz="4900" dirty="0"/>
          </a:p>
        </p:txBody>
      </p:sp>
      <p:cxnSp>
        <p:nvCxnSpPr>
          <p:cNvPr id="12" name="Straight Connector 11">
            <a:extLst>
              <a:ext uri="{FF2B5EF4-FFF2-40B4-BE49-F238E27FC236}">
                <a16:creationId xmlns:a16="http://schemas.microsoft.com/office/drawing/2014/main" id="{CF117E1C-E964-4433-B1A8-BB2301D0FF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Εικόνα 4" descr="Εικόνα που περιέχει ρολόι, λευκό, νερό, όρθιος&#10;&#10;Περιγραφή που δημιουργήθηκε αυτόματα">
            <a:extLst>
              <a:ext uri="{FF2B5EF4-FFF2-40B4-BE49-F238E27FC236}">
                <a16:creationId xmlns:a16="http://schemas.microsoft.com/office/drawing/2014/main" id="{FEA993AE-2788-AD4F-9189-72A656BD8950}"/>
              </a:ext>
            </a:extLst>
          </p:cNvPr>
          <p:cNvPicPr>
            <a:picLocks noChangeAspect="1"/>
          </p:cNvPicPr>
          <p:nvPr/>
        </p:nvPicPr>
        <p:blipFill rotWithShape="1">
          <a:blip r:embed="rId2"/>
          <a:srcRect l="16698" r="28691" b="2"/>
          <a:stretch/>
        </p:blipFill>
        <p:spPr>
          <a:xfrm>
            <a:off x="1161535" y="2108200"/>
            <a:ext cx="3495807" cy="3600613"/>
          </a:xfrm>
          <a:prstGeom prst="rect">
            <a:avLst/>
          </a:prstGeom>
        </p:spPr>
      </p:pic>
      <p:sp>
        <p:nvSpPr>
          <p:cNvPr id="3" name="Θέση περιεχομένου 2">
            <a:extLst>
              <a:ext uri="{FF2B5EF4-FFF2-40B4-BE49-F238E27FC236}">
                <a16:creationId xmlns:a16="http://schemas.microsoft.com/office/drawing/2014/main" id="{F5A9E116-D219-B340-9FB9-197FB695C991}"/>
              </a:ext>
            </a:extLst>
          </p:cNvPr>
          <p:cNvSpPr>
            <a:spLocks noGrp="1"/>
          </p:cNvSpPr>
          <p:nvPr>
            <p:ph idx="1"/>
          </p:nvPr>
        </p:nvSpPr>
        <p:spPr>
          <a:xfrm>
            <a:off x="5247903" y="1937607"/>
            <a:ext cx="6353535" cy="4463193"/>
          </a:xfrm>
        </p:spPr>
        <p:txBody>
          <a:bodyPr>
            <a:normAutofit/>
          </a:bodyPr>
          <a:lstStyle/>
          <a:p>
            <a:pPr algn="just">
              <a:lnSpc>
                <a:spcPct val="90000"/>
              </a:lnSpc>
            </a:pPr>
            <a:r>
              <a:rPr lang="el-GR" sz="1100" b="1" dirty="0"/>
              <a:t>Υπάρχουν κάποια είδη θαλάσσιων οργανισμών των οποίων η αλιεία, εκφόρτωση, πώληση και κατά συνέπεια η κατανάλωση, απαγορεύονται. Πέρα από τα είδη που προστατεύονται από τη νομοθεσία, υπάρχουν διάφορα είδη ψαριών των οποίων τα αποθέματα απειλούνται και τα οποία δεν πρέπει να καταναλώνουμε:</a:t>
            </a:r>
            <a:endParaRPr lang="el-GR" sz="1100" dirty="0"/>
          </a:p>
          <a:p>
            <a:pPr algn="just">
              <a:lnSpc>
                <a:spcPct val="90000"/>
              </a:lnSpc>
            </a:pPr>
            <a:r>
              <a:rPr lang="el-GR" sz="1100" b="1" dirty="0"/>
              <a:t>Πίνες: Τα όστρακα αυτά χρησιμοποιούνται συχνά ως δόλωμα ενώ παράλληλα αποτελούν εκλεκτό μεζέ. Εκκρίνουν ένα υγρό από το οποίο φτιάχνεται ένα σπάνιο είδος μεταξιού (</a:t>
            </a:r>
            <a:r>
              <a:rPr lang="el-GR" sz="1100" b="1" dirty="0" err="1"/>
              <a:t>βύσσος</a:t>
            </a:r>
            <a:r>
              <a:rPr lang="el-GR" sz="1100" b="1" dirty="0"/>
              <a:t>).</a:t>
            </a:r>
            <a:endParaRPr lang="el-GR" sz="1100" dirty="0"/>
          </a:p>
          <a:p>
            <a:pPr algn="just">
              <a:lnSpc>
                <a:spcPct val="90000"/>
              </a:lnSpc>
            </a:pPr>
            <a:r>
              <a:rPr lang="el-GR" sz="1100" b="1" dirty="0" err="1"/>
              <a:t>Πετροσωλήνες</a:t>
            </a:r>
            <a:r>
              <a:rPr lang="el-GR" sz="1100" b="1" dirty="0"/>
              <a:t>. Άλλο ένα μοναδικό έδεσμα που για να το αποκολλήσουν από τα βράχια, οι ψαράδες τα σπάνε, καταστρέφοντας το οικοσύστημα.</a:t>
            </a:r>
            <a:endParaRPr lang="el-GR" sz="1100" dirty="0"/>
          </a:p>
          <a:p>
            <a:pPr algn="just">
              <a:lnSpc>
                <a:spcPct val="90000"/>
              </a:lnSpc>
            </a:pPr>
            <a:r>
              <a:rPr lang="el-GR" sz="1100" b="1" dirty="0"/>
              <a:t>Λευκός καρχαρίας</a:t>
            </a:r>
            <a:endParaRPr lang="el-GR" sz="1100" dirty="0"/>
          </a:p>
          <a:p>
            <a:pPr algn="just">
              <a:lnSpc>
                <a:spcPct val="90000"/>
              </a:lnSpc>
            </a:pPr>
            <a:r>
              <a:rPr lang="el-GR" sz="1100" b="1" dirty="0"/>
              <a:t>Σαπουνάς ή προσκυνητής: ο μεγαλύτερος καρχαρίας στη Μεσόγειο. Επιβλητικός αλλά ακίνδυνος.</a:t>
            </a:r>
            <a:endParaRPr lang="el-GR" sz="1100" dirty="0"/>
          </a:p>
          <a:p>
            <a:pPr algn="just">
              <a:lnSpc>
                <a:spcPct val="90000"/>
              </a:lnSpc>
            </a:pPr>
            <a:r>
              <a:rPr lang="el-GR" sz="1100" b="1" dirty="0"/>
              <a:t>Ερυθρός τόνος: Έχει μεγάλη εμπορική αξία και δυστυχώς ο πληθυσμός του απειλείται σοβαρά.</a:t>
            </a:r>
            <a:endParaRPr lang="el-GR" sz="1100" dirty="0"/>
          </a:p>
          <a:p>
            <a:pPr algn="just">
              <a:lnSpc>
                <a:spcPct val="90000"/>
              </a:lnSpc>
            </a:pPr>
            <a:r>
              <a:rPr lang="el-GR" sz="1100" b="1" dirty="0"/>
              <a:t>Ξιφίας: Δημοφιλές ψάρι και στη χώρα μας που μαστίζεται από την </a:t>
            </a:r>
            <a:r>
              <a:rPr lang="el-GR" sz="1100" b="1" dirty="0" err="1"/>
              <a:t>υπεραλίευση</a:t>
            </a:r>
            <a:r>
              <a:rPr lang="el-GR" sz="1100" b="1" dirty="0"/>
              <a:t>.</a:t>
            </a:r>
            <a:endParaRPr lang="el-GR" sz="1100" dirty="0"/>
          </a:p>
          <a:p>
            <a:pPr algn="just">
              <a:lnSpc>
                <a:spcPct val="90000"/>
              </a:lnSpc>
            </a:pPr>
            <a:r>
              <a:rPr lang="el-GR" sz="1100" b="1" dirty="0"/>
              <a:t>Γαλέος ή </a:t>
            </a:r>
            <a:r>
              <a:rPr lang="el-GR" sz="1100" b="1" dirty="0" err="1"/>
              <a:t>δροσίτης</a:t>
            </a:r>
            <a:r>
              <a:rPr lang="el-GR" sz="1100" b="1" dirty="0"/>
              <a:t>: Το πιο κοινό σκυλόψαρο είναι και αυτό είδος προς εξαφάνιση.</a:t>
            </a:r>
            <a:endParaRPr lang="el-GR" sz="1100" dirty="0"/>
          </a:p>
          <a:p>
            <a:pPr algn="just">
              <a:lnSpc>
                <a:spcPct val="90000"/>
              </a:lnSpc>
            </a:pPr>
            <a:r>
              <a:rPr lang="el-GR" sz="1100" b="1" dirty="0"/>
              <a:t>Καρχαρίες: Ανήκουν και αυτή στη λίστα με τα </a:t>
            </a:r>
            <a:r>
              <a:rPr lang="el-GR" sz="1100" b="1" dirty="0" err="1"/>
              <a:t>υπεραλιευμένα</a:t>
            </a:r>
            <a:r>
              <a:rPr lang="el-GR" sz="1100" b="1" dirty="0"/>
              <a:t> και υπό εξαφάνιση είδη.</a:t>
            </a:r>
            <a:endParaRPr lang="el-GR" sz="1100" dirty="0"/>
          </a:p>
          <a:p>
            <a:pPr algn="just">
              <a:lnSpc>
                <a:spcPct val="90000"/>
              </a:lnSpc>
            </a:pPr>
            <a:r>
              <a:rPr lang="el-GR" sz="1100" b="1" dirty="0"/>
              <a:t>Ροφός: Δεν πρέπει να καταναλώνεται. Τα συγγενικά είδη </a:t>
            </a:r>
            <a:r>
              <a:rPr lang="el-GR" sz="1100" b="1" dirty="0" err="1"/>
              <a:t>στήρα</a:t>
            </a:r>
            <a:r>
              <a:rPr lang="el-GR" sz="1100" b="1" dirty="0"/>
              <a:t> και σφυρίδα μπορούν να καταναλώνονται τη σωστή εποχή και εφόσον είναι άνω των 45 εκ.</a:t>
            </a:r>
            <a:endParaRPr lang="el-GR" sz="1100" dirty="0"/>
          </a:p>
          <a:p>
            <a:pPr algn="just">
              <a:lnSpc>
                <a:spcPct val="90000"/>
              </a:lnSpc>
            </a:pPr>
            <a:r>
              <a:rPr lang="el-GR" sz="1100" b="1" dirty="0"/>
              <a:t>Κολιός: Ο κολιός που τον Αύγουστο είναι πιο παχύς, άρα και πιο καλός,  καθώς τότε αναπαράγεται, δεν θα πρέπει να καταναλώνεται.</a:t>
            </a:r>
            <a:endParaRPr lang="el-GR" sz="1100" dirty="0"/>
          </a:p>
          <a:p>
            <a:pPr>
              <a:lnSpc>
                <a:spcPct val="90000"/>
              </a:lnSpc>
            </a:pPr>
            <a:endParaRPr lang="el-GR" sz="800" dirty="0"/>
          </a:p>
        </p:txBody>
      </p:sp>
      <p:sp>
        <p:nvSpPr>
          <p:cNvPr id="14" name="Rectangle 13">
            <a:extLst>
              <a:ext uri="{FF2B5EF4-FFF2-40B4-BE49-F238E27FC236}">
                <a16:creationId xmlns:a16="http://schemas.microsoft.com/office/drawing/2014/main" id="{67E6FB20-7663-466F-A928-9371C34F9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427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E3226049-28C2-1E4B-9011-99874B54B16B}"/>
              </a:ext>
            </a:extLst>
          </p:cNvPr>
          <p:cNvSpPr txBox="1"/>
          <p:nvPr/>
        </p:nvSpPr>
        <p:spPr>
          <a:xfrm>
            <a:off x="10304000" y="6489422"/>
            <a:ext cx="3511516" cy="553998"/>
          </a:xfrm>
          <a:prstGeom prst="rect">
            <a:avLst/>
          </a:prstGeom>
          <a:noFill/>
        </p:spPr>
        <p:txBody>
          <a:bodyPr wrap="square" rtlCol="0">
            <a:spAutoFit/>
          </a:bodyPr>
          <a:lstStyle/>
          <a:p>
            <a:r>
              <a:rPr lang="el-GR" sz="1200" b="1" dirty="0">
                <a:solidFill>
                  <a:schemeClr val="bg1"/>
                </a:solidFill>
              </a:rPr>
              <a:t>Πηγή: Φωτεινή Πουρνάρα</a:t>
            </a:r>
            <a:endParaRPr lang="el-GR" sz="1200" dirty="0">
              <a:solidFill>
                <a:schemeClr val="bg1"/>
              </a:solidFill>
            </a:endParaRPr>
          </a:p>
          <a:p>
            <a:endParaRPr lang="el-GR" dirty="0"/>
          </a:p>
        </p:txBody>
      </p:sp>
    </p:spTree>
    <p:extLst>
      <p:ext uri="{BB962C8B-B14F-4D97-AF65-F5344CB8AC3E}">
        <p14:creationId xmlns:p14="http://schemas.microsoft.com/office/powerpoint/2010/main" val="2355530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3490B6C-91CD-D745-BF4D-624B4FDFF2F8}"/>
              </a:ext>
            </a:extLst>
          </p:cNvPr>
          <p:cNvSpPr>
            <a:spLocks noGrp="1"/>
          </p:cNvSpPr>
          <p:nvPr>
            <p:ph idx="1"/>
          </p:nvPr>
        </p:nvSpPr>
        <p:spPr>
          <a:xfrm>
            <a:off x="2108359" y="2197647"/>
            <a:ext cx="3557016" cy="3760891"/>
          </a:xfrm>
        </p:spPr>
        <p:txBody>
          <a:bodyPr>
            <a:normAutofit lnSpcReduction="10000"/>
          </a:bodyPr>
          <a:lstStyle/>
          <a:p>
            <a:pPr>
              <a:lnSpc>
                <a:spcPct val="90000"/>
              </a:lnSpc>
            </a:pPr>
            <a:r>
              <a:rPr lang="el-GR" sz="1700" b="1" dirty="0"/>
              <a:t> </a:t>
            </a:r>
            <a:endParaRPr lang="el-GR" sz="1700" dirty="0"/>
          </a:p>
          <a:p>
            <a:pPr>
              <a:lnSpc>
                <a:spcPct val="90000"/>
              </a:lnSpc>
            </a:pPr>
            <a:r>
              <a:rPr lang="el-GR" b="1" dirty="0"/>
              <a:t>Υιοθέτησε ένα δελφίνι!</a:t>
            </a:r>
            <a:endParaRPr lang="el-GR" dirty="0"/>
          </a:p>
          <a:p>
            <a:pPr>
              <a:lnSpc>
                <a:spcPct val="90000"/>
              </a:lnSpc>
            </a:pPr>
            <a:r>
              <a:rPr lang="el-GR" sz="1700" b="1" u="sng" dirty="0">
                <a:hlinkClick r:id="rId2"/>
              </a:rPr>
              <a:t>https://donate.wwf.gr/adoption/dolphin.php?adopt_what=dolphin</a:t>
            </a:r>
            <a:endParaRPr lang="el-GR" sz="1700" dirty="0"/>
          </a:p>
          <a:p>
            <a:pPr>
              <a:lnSpc>
                <a:spcPct val="90000"/>
              </a:lnSpc>
            </a:pPr>
            <a:r>
              <a:rPr lang="el-GR" sz="1700" b="1" dirty="0"/>
              <a:t> </a:t>
            </a:r>
          </a:p>
          <a:p>
            <a:pPr marL="0" indent="0">
              <a:lnSpc>
                <a:spcPct val="90000"/>
              </a:lnSpc>
              <a:buNone/>
            </a:pPr>
            <a:endParaRPr lang="el-GR" sz="1700" dirty="0"/>
          </a:p>
          <a:p>
            <a:pPr>
              <a:lnSpc>
                <a:spcPct val="90000"/>
              </a:lnSpc>
            </a:pPr>
            <a:r>
              <a:rPr lang="el-GR" b="1" dirty="0"/>
              <a:t>Υιοθέτησε τη χελώνα καρέτα καρέτα! </a:t>
            </a:r>
            <a:endParaRPr lang="el-GR" dirty="0"/>
          </a:p>
          <a:p>
            <a:pPr>
              <a:lnSpc>
                <a:spcPct val="90000"/>
              </a:lnSpc>
            </a:pPr>
            <a:r>
              <a:rPr lang="el-GR" sz="1700" b="1" u="sng" dirty="0">
                <a:hlinkClick r:id="rId3"/>
              </a:rPr>
              <a:t>https://donate.wwf.gr/adoption/caretta.php?adopt_what=caretta</a:t>
            </a:r>
            <a:endParaRPr lang="el-GR" sz="1700" dirty="0"/>
          </a:p>
          <a:p>
            <a:pPr>
              <a:lnSpc>
                <a:spcPct val="90000"/>
              </a:lnSpc>
            </a:pPr>
            <a:endParaRPr lang="el-GR" sz="1700" dirty="0"/>
          </a:p>
        </p:txBody>
      </p:sp>
      <p:pic>
        <p:nvPicPr>
          <p:cNvPr id="5" name="Εικόνα 4" descr="Εικόνα που περιέχει ερπετό, χελώνα, υπαίθριος, ζώο&#10;&#10;Περιγραφή που δημιουργήθηκε αυτόματα">
            <a:extLst>
              <a:ext uri="{FF2B5EF4-FFF2-40B4-BE49-F238E27FC236}">
                <a16:creationId xmlns:a16="http://schemas.microsoft.com/office/drawing/2014/main" id="{1A4348E7-CCDE-F44E-8FD5-E677A7E8235C}"/>
              </a:ext>
            </a:extLst>
          </p:cNvPr>
          <p:cNvPicPr>
            <a:picLocks noChangeAspect="1"/>
          </p:cNvPicPr>
          <p:nvPr/>
        </p:nvPicPr>
        <p:blipFill>
          <a:blip r:embed="rId4"/>
          <a:stretch>
            <a:fillRect/>
          </a:stretch>
        </p:blipFill>
        <p:spPr>
          <a:xfrm>
            <a:off x="6762657" y="4323825"/>
            <a:ext cx="3320984" cy="1959379"/>
          </a:xfrm>
          <a:prstGeom prst="rect">
            <a:avLst/>
          </a:prstGeom>
        </p:spPr>
      </p:pic>
      <p:pic>
        <p:nvPicPr>
          <p:cNvPr id="7" name="Εικόνα 6" descr="Εικόνα που περιέχει νερό, ζώο, θηλαστικό, δελφίνι&#10;&#10;Περιγραφή που δημιουργήθηκε αυτόματα">
            <a:extLst>
              <a:ext uri="{FF2B5EF4-FFF2-40B4-BE49-F238E27FC236}">
                <a16:creationId xmlns:a16="http://schemas.microsoft.com/office/drawing/2014/main" id="{DC1705CC-148F-7A40-B118-F80C906938F5}"/>
              </a:ext>
            </a:extLst>
          </p:cNvPr>
          <p:cNvPicPr>
            <a:picLocks noChangeAspect="1"/>
          </p:cNvPicPr>
          <p:nvPr/>
        </p:nvPicPr>
        <p:blipFill>
          <a:blip r:embed="rId5"/>
          <a:stretch>
            <a:fillRect/>
          </a:stretch>
        </p:blipFill>
        <p:spPr>
          <a:xfrm>
            <a:off x="6762656" y="1940636"/>
            <a:ext cx="3320985" cy="2208454"/>
          </a:xfrm>
          <a:prstGeom prst="rect">
            <a:avLst/>
          </a:prstGeom>
        </p:spPr>
      </p:pic>
      <p:sp>
        <p:nvSpPr>
          <p:cNvPr id="16" name="Rectangle 15">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3601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BE00D7C-D3AB-8140-A63C-6D2863AD95BE}"/>
              </a:ext>
            </a:extLst>
          </p:cNvPr>
          <p:cNvSpPr>
            <a:spLocks noGrp="1"/>
          </p:cNvSpPr>
          <p:nvPr>
            <p:ph type="title"/>
          </p:nvPr>
        </p:nvSpPr>
        <p:spPr>
          <a:xfrm>
            <a:off x="1097280" y="286603"/>
            <a:ext cx="10058400" cy="1450757"/>
          </a:xfrm>
        </p:spPr>
        <p:txBody>
          <a:bodyPr>
            <a:normAutofit/>
          </a:bodyPr>
          <a:lstStyle/>
          <a:p>
            <a:r>
              <a:rPr lang="el-GR" b="1"/>
              <a:t>ΖΩΝΟΔΕΛΦΙΝΟ</a:t>
            </a:r>
            <a:endParaRPr lang="el-GR"/>
          </a:p>
        </p:txBody>
      </p:sp>
      <p:cxnSp>
        <p:nvCxnSpPr>
          <p:cNvPr id="30" name="Straight Connector 24">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CD4CE2C-9F62-704B-B736-DFD6E1F846D3}"/>
              </a:ext>
            </a:extLst>
          </p:cNvPr>
          <p:cNvSpPr>
            <a:spLocks noGrp="1"/>
          </p:cNvSpPr>
          <p:nvPr>
            <p:ph idx="1"/>
          </p:nvPr>
        </p:nvSpPr>
        <p:spPr>
          <a:xfrm>
            <a:off x="598244" y="2023963"/>
            <a:ext cx="6338169" cy="4536857"/>
          </a:xfrm>
        </p:spPr>
        <p:txBody>
          <a:bodyPr>
            <a:normAutofit fontScale="70000" lnSpcReduction="20000"/>
          </a:bodyPr>
          <a:lstStyle/>
          <a:p>
            <a:pPr algn="just">
              <a:lnSpc>
                <a:spcPct val="120000"/>
              </a:lnSpc>
            </a:pPr>
            <a:r>
              <a:rPr lang="el-GR" sz="1700" b="1" dirty="0">
                <a:cs typeface="Times New Roman" panose="02020603050405020304" pitchFamily="18" charset="0"/>
              </a:rPr>
              <a:t>Το ξέρατε ότι στον Κορινθιακό ζει το μικρότερο είδος </a:t>
            </a:r>
            <a:r>
              <a:rPr lang="el-GR" sz="1700" b="1" dirty="0" err="1">
                <a:cs typeface="Times New Roman" panose="02020603050405020304" pitchFamily="18" charset="0"/>
              </a:rPr>
              <a:t>ζωνοδέλφινου</a:t>
            </a:r>
            <a:r>
              <a:rPr lang="el-GR" sz="1700" b="1" dirty="0">
                <a:cs typeface="Times New Roman" panose="02020603050405020304" pitchFamily="18" charset="0"/>
              </a:rPr>
              <a:t> στον κόσμο; Το ζωνοδέλφινο δεν είναι μόνο το μικρότερο στην «οικογένειά» του. Είναι επίσης αυτό που συναντάμε πιο συχνά στα ελληνικά νερά. Με γκρι χρώμα, πήρε το όνομά του από τη μαύρη γραμμή (ζώνη) που ξεκινάει από το μάτι και κατευθύνεται προς την κοιλιά του. Με μέσο μήκος 1,65 μέτρα είναι μικρότερο από τα υπόλοιπα δελφίνια.  Ζει σχεδόν σε όλες τις περιοχές της χώρας, σε μεγάλο βάθος αλλά κοντά στις ακτές. Ένας απομονωμένος πληθυσμός ζει στον κλειστό Κορινθιακό κόλπο.</a:t>
            </a:r>
            <a:endParaRPr lang="el-GR" sz="1700" dirty="0">
              <a:cs typeface="Times New Roman" panose="02020603050405020304" pitchFamily="18" charset="0"/>
            </a:endParaRPr>
          </a:p>
          <a:p>
            <a:pPr algn="just">
              <a:lnSpc>
                <a:spcPct val="120000"/>
              </a:lnSpc>
            </a:pPr>
            <a:r>
              <a:rPr lang="el-GR" sz="1700" b="1" dirty="0">
                <a:cs typeface="Times New Roman" panose="02020603050405020304" pitchFamily="18" charset="0"/>
              </a:rPr>
              <a:t>Δεινός κολυμβητής, αναπτύσσει συνήθως ταχύτητες μέχρι τα 35 </a:t>
            </a:r>
            <a:r>
              <a:rPr lang="el-GR" sz="1700" b="1" dirty="0" err="1">
                <a:cs typeface="Times New Roman" panose="02020603050405020304" pitchFamily="18" charset="0"/>
              </a:rPr>
              <a:t>χλμ</a:t>
            </a:r>
            <a:r>
              <a:rPr lang="el-GR" sz="1700" b="1" dirty="0">
                <a:cs typeface="Times New Roman" panose="02020603050405020304" pitchFamily="18" charset="0"/>
              </a:rPr>
              <a:t>/ώρα, αν και στις βιασύνες του… μπορεί να φτάσει τα 60 </a:t>
            </a:r>
            <a:r>
              <a:rPr lang="el-GR" sz="1700" b="1" dirty="0" err="1">
                <a:cs typeface="Times New Roman" panose="02020603050405020304" pitchFamily="18" charset="0"/>
              </a:rPr>
              <a:t>χλμ</a:t>
            </a:r>
            <a:r>
              <a:rPr lang="el-GR" sz="1700" b="1" dirty="0">
                <a:cs typeface="Times New Roman" panose="02020603050405020304" pitchFamily="18" charset="0"/>
              </a:rPr>
              <a:t>/ώρα. Τρέφεται κυρίως με καλαμάρια αλλά και με αφρόψαρα όπως ο γαύρος. Ενηλικιώνεται στα 11 με 12 χρόνια του, ενώ επιλέγει τους θερμούς μήνες για να φέρει στη ζωή τους απογόνους του, περίπου κάθε 3 χρόνια. Το μέγιστο προσδόκιμο της ζωής του είναι τα 45 χρόνια. Αυτά τα χαρακτηριστικά σίγουρα δεν προδιαθέτουν κάποιον για ένα είδος το οποίο απειλείται. Παρόλα αυτά, το ζωνοδέλφινο θεωρείται είδος «Τρωτό», σύμφωνα με το Κόκκινο Βιβλίο των Απειλούμενων Ειδών Ζώων της Ελλάδας (Αθήνα, 2009).</a:t>
            </a:r>
            <a:endParaRPr lang="el-GR" sz="1700" dirty="0">
              <a:cs typeface="Times New Roman" panose="02020603050405020304" pitchFamily="18" charset="0"/>
            </a:endParaRPr>
          </a:p>
          <a:p>
            <a:pPr algn="just">
              <a:lnSpc>
                <a:spcPct val="120000"/>
              </a:lnSpc>
            </a:pPr>
            <a:r>
              <a:rPr lang="el-GR" sz="1700" b="1" dirty="0">
                <a:cs typeface="Times New Roman" panose="02020603050405020304" pitchFamily="18" charset="0"/>
              </a:rPr>
              <a:t>Στον Κορινθιακό παρατηρούνται δύο παγκοσμίως μοναδικά φαινόμενα σε σχέση με τα είδη δελφινιών που διαβιούν σε αυτόν: Ο Κορινθιακός είναι πιθανότατα η μοναδική περιοχή στον κόσμο, όπου ένας πληθυσμός </a:t>
            </a:r>
            <a:r>
              <a:rPr lang="el-GR" sz="1700" b="1" dirty="0" err="1">
                <a:cs typeface="Times New Roman" panose="02020603050405020304" pitchFamily="18" charset="0"/>
              </a:rPr>
              <a:t>ζωνοδέλφινων</a:t>
            </a:r>
            <a:r>
              <a:rPr lang="el-GR" sz="1700" b="1" dirty="0">
                <a:cs typeface="Times New Roman" panose="02020603050405020304" pitchFamily="18" charset="0"/>
              </a:rPr>
              <a:t> ζει σε κλειστό κόλπο, απομονωμένος από άλλες πελαγικές περιοχές. Τα νερά του Κορινθιακού κόλπου φτάνουν μέχρι τα 930 μέτρα βάθος, με αποτέλεσμα τα </a:t>
            </a:r>
            <a:r>
              <a:rPr lang="el-GR" sz="1700" b="1" dirty="0" err="1">
                <a:cs typeface="Times New Roman" panose="02020603050405020304" pitchFamily="18" charset="0"/>
              </a:rPr>
              <a:t>ζωνοδέλφινα</a:t>
            </a:r>
            <a:r>
              <a:rPr lang="el-GR" sz="1700" b="1" dirty="0">
                <a:cs typeface="Times New Roman" panose="02020603050405020304" pitchFamily="18" charset="0"/>
              </a:rPr>
              <a:t> να είναι άφθονα χάρη στα μεγάλα και απότομα βάθη που δημιουργούν ένα κλειστό πελαγικό οικοσύστημα.</a:t>
            </a:r>
            <a:endParaRPr lang="el-GR" sz="1700" dirty="0">
              <a:cs typeface="Times New Roman" panose="02020603050405020304" pitchFamily="18" charset="0"/>
            </a:endParaRPr>
          </a:p>
          <a:p>
            <a:pPr algn="just">
              <a:lnSpc>
                <a:spcPct val="120000"/>
              </a:lnSpc>
            </a:pPr>
            <a:r>
              <a:rPr lang="el-GR" sz="1700" b="1" dirty="0" err="1">
                <a:cs typeface="Times New Roman" panose="02020603050405020304" pitchFamily="18" charset="0"/>
              </a:rPr>
              <a:t>Oι</a:t>
            </a:r>
            <a:r>
              <a:rPr lang="el-GR" sz="1700" b="1" dirty="0">
                <a:cs typeface="Times New Roman" panose="02020603050405020304" pitchFamily="18" charset="0"/>
              </a:rPr>
              <a:t> απειλές που αντιμετωπίζει είναι η ηθελημένη θανάτωση, η τυχαία παγίδευση κατά τις αλιευτικές δραστηριότητες και η μόλυνση από τεχνητές χημικές ενώσεις.</a:t>
            </a:r>
            <a:endParaRPr lang="el-GR" sz="1700" dirty="0">
              <a:cs typeface="Times New Roman" panose="02020603050405020304" pitchFamily="18" charset="0"/>
            </a:endParaRPr>
          </a:p>
          <a:p>
            <a:pPr>
              <a:lnSpc>
                <a:spcPct val="90000"/>
              </a:lnSpc>
            </a:pPr>
            <a:endParaRPr lang="el-GR" sz="1050" dirty="0"/>
          </a:p>
        </p:txBody>
      </p:sp>
      <p:pic>
        <p:nvPicPr>
          <p:cNvPr id="4" name="Εικόνα 3" descr="Εικόνα που περιέχει νερό, ζώο, θηλαστικό, υπαίθριος&#10;&#10;Περιγραφή που δημιουργήθηκε αυτόματα">
            <a:extLst>
              <a:ext uri="{FF2B5EF4-FFF2-40B4-BE49-F238E27FC236}">
                <a16:creationId xmlns:a16="http://schemas.microsoft.com/office/drawing/2014/main" id="{72D6E8E1-93AA-A248-8CF6-F10AB66C06C4}"/>
              </a:ext>
            </a:extLst>
          </p:cNvPr>
          <p:cNvPicPr/>
          <p:nvPr/>
        </p:nvPicPr>
        <p:blipFill rotWithShape="1">
          <a:blip r:embed="rId2">
            <a:extLst>
              <a:ext uri="{28A0092B-C50C-407E-A947-70E740481C1C}">
                <a14:useLocalDpi xmlns:a14="http://schemas.microsoft.com/office/drawing/2010/main" val="0"/>
              </a:ext>
            </a:extLst>
          </a:blip>
          <a:srcRect l="21108" r="12014" b="-1"/>
          <a:stretch/>
        </p:blipFill>
        <p:spPr bwMode="auto">
          <a:xfrm>
            <a:off x="7534656" y="2108200"/>
            <a:ext cx="3621024" cy="3600613"/>
          </a:xfrm>
          <a:prstGeom prst="rect">
            <a:avLst/>
          </a:prstGeom>
          <a:noFill/>
        </p:spPr>
      </p:pic>
      <p:sp>
        <p:nvSpPr>
          <p:cNvPr id="31" name="Rectangle 26">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35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D26A8A0-3A48-D441-B034-AB0082798F1F}"/>
              </a:ext>
            </a:extLst>
          </p:cNvPr>
          <p:cNvSpPr>
            <a:spLocks noGrp="1"/>
          </p:cNvSpPr>
          <p:nvPr>
            <p:ph type="title"/>
          </p:nvPr>
        </p:nvSpPr>
        <p:spPr>
          <a:xfrm>
            <a:off x="5117309" y="634946"/>
            <a:ext cx="6432434" cy="1450757"/>
          </a:xfrm>
        </p:spPr>
        <p:txBody>
          <a:bodyPr>
            <a:normAutofit/>
          </a:bodyPr>
          <a:lstStyle/>
          <a:p>
            <a:r>
              <a:rPr lang="el-GR" sz="4900" b="1"/>
              <a:t>ΡΙΝΟΔΕΛΦΙΝΟ</a:t>
            </a:r>
            <a:br>
              <a:rPr lang="el-GR" sz="4900"/>
            </a:br>
            <a:endParaRPr lang="el-GR" sz="4900"/>
          </a:p>
        </p:txBody>
      </p:sp>
      <p:pic>
        <p:nvPicPr>
          <p:cNvPr id="4" name="Εικόνα 3" descr="Εικόνα που περιέχει υπαίθριος, πουλί, νερό, ζώο&#10;&#10;Περιγραφή που δημιουργήθηκε αυτόματα">
            <a:extLst>
              <a:ext uri="{FF2B5EF4-FFF2-40B4-BE49-F238E27FC236}">
                <a16:creationId xmlns:a16="http://schemas.microsoft.com/office/drawing/2014/main" id="{77B6FEF0-2F9B-F949-A6BB-D0A0C493262F}"/>
              </a:ext>
            </a:extLst>
          </p:cNvPr>
          <p:cNvPicPr/>
          <p:nvPr/>
        </p:nvPicPr>
        <p:blipFill rotWithShape="1">
          <a:blip r:embed="rId2">
            <a:extLst>
              <a:ext uri="{28A0092B-C50C-407E-A947-70E740481C1C}">
                <a14:useLocalDpi xmlns:a14="http://schemas.microsoft.com/office/drawing/2010/main" val="0"/>
              </a:ext>
            </a:extLst>
          </a:blip>
          <a:srcRect l="22744" r="27187"/>
          <a:stretch/>
        </p:blipFill>
        <p:spPr bwMode="auto">
          <a:xfrm>
            <a:off x="633999" y="640081"/>
            <a:ext cx="4001315" cy="5314406"/>
          </a:xfrm>
          <a:prstGeom prst="rect">
            <a:avLst/>
          </a:prstGeom>
          <a:noFill/>
        </p:spPr>
      </p:pic>
      <p:cxnSp>
        <p:nvCxnSpPr>
          <p:cNvPr id="36" name="Straight Connector 35">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29C8D9B3-E2FB-5E46-BE0E-0FBE3ED23A41}"/>
              </a:ext>
            </a:extLst>
          </p:cNvPr>
          <p:cNvSpPr>
            <a:spLocks noGrp="1"/>
          </p:cNvSpPr>
          <p:nvPr>
            <p:ph idx="1"/>
          </p:nvPr>
        </p:nvSpPr>
        <p:spPr>
          <a:xfrm>
            <a:off x="5117308" y="2407436"/>
            <a:ext cx="6432434" cy="3461658"/>
          </a:xfrm>
        </p:spPr>
        <p:txBody>
          <a:bodyPr>
            <a:normAutofit/>
          </a:bodyPr>
          <a:lstStyle/>
          <a:p>
            <a:pPr algn="just">
              <a:lnSpc>
                <a:spcPct val="90000"/>
              </a:lnSpc>
            </a:pPr>
            <a:r>
              <a:rPr lang="el-GR" sz="1400" b="1" dirty="0"/>
              <a:t>Ένας εξαιρετικός… ακροβάτης, με άλματα που φτάνουν μέχρι και τα 8 μέτρα, το </a:t>
            </a:r>
            <a:r>
              <a:rPr lang="el-GR" sz="1400" b="1" dirty="0" err="1"/>
              <a:t>ρινοδέλφινο</a:t>
            </a:r>
            <a:r>
              <a:rPr lang="el-GR" sz="1400" b="1" dirty="0"/>
              <a:t> (</a:t>
            </a:r>
            <a:r>
              <a:rPr lang="el-GR" sz="1400" b="1" dirty="0" err="1"/>
              <a:t>Tursiops</a:t>
            </a:r>
            <a:r>
              <a:rPr lang="el-GR" sz="1400" b="1" dirty="0"/>
              <a:t> </a:t>
            </a:r>
            <a:r>
              <a:rPr lang="el-GR" sz="1400" b="1" dirty="0" err="1"/>
              <a:t>truncatus</a:t>
            </a:r>
            <a:r>
              <a:rPr lang="el-GR" sz="1400" b="1" dirty="0"/>
              <a:t>) είναι το δεύτερο πιο κοινό δελφίνι που συναντάει κανείς στα ελληνικά νερά.</a:t>
            </a:r>
            <a:endParaRPr lang="el-GR" sz="1400" dirty="0"/>
          </a:p>
          <a:p>
            <a:pPr algn="just">
              <a:lnSpc>
                <a:spcPct val="90000"/>
              </a:lnSpc>
            </a:pPr>
            <a:r>
              <a:rPr lang="el-GR" sz="1400" b="1" dirty="0"/>
              <a:t>Ζει σε όλες τις παράκτιες περιοχές της χώρας ενώ είναι το μοναδικό είδος κητώδους που ζει στον Αμβρακικό κόλπο. Αναπτύσσει ταχύτητες άνω των 30 </a:t>
            </a:r>
            <a:r>
              <a:rPr lang="el-GR" sz="1400" b="1" dirty="0" err="1"/>
              <a:t>χλμ</a:t>
            </a:r>
            <a:r>
              <a:rPr lang="el-GR" sz="1400" b="1" dirty="0"/>
              <a:t>/ώρα παρότι σε μήκος ξεπερνάει τα τρία μέτρα. Για την τροφή του προτιμά ψάρια πολύ αγαπητά και στον άνθρωπο, όπως το μπαρμπούνι, η σαρδέλα και ο μπακαλιάρος, ενώ δεν αγνοεί και τα χταπόδια ή τις σουπιές. Το μέγιστο προσδόκιμο της ζωής του είναι τα 55 χρόνια και η ενηλικίωσή του έρχεται μεταξύ των 7 και 13 χρόνων.</a:t>
            </a:r>
            <a:endParaRPr lang="el-GR" sz="1400" dirty="0"/>
          </a:p>
          <a:p>
            <a:pPr algn="just">
              <a:lnSpc>
                <a:spcPct val="90000"/>
              </a:lnSpc>
            </a:pPr>
            <a:r>
              <a:rPr lang="el-GR" sz="1400" b="1" dirty="0"/>
              <a:t>Δυστυχώς, το </a:t>
            </a:r>
            <a:r>
              <a:rPr lang="el-GR" sz="1400" b="1" dirty="0" err="1"/>
              <a:t>ρινοδέλφινο</a:t>
            </a:r>
            <a:r>
              <a:rPr lang="el-GR" sz="1400" b="1" dirty="0"/>
              <a:t> θεωρείται επίσης «Τρωτό», σύμφωνα με το Κόκκινο Βιβλίο των Απειλούμενων Ειδών Ζώων της Ελλάδας (Αθήνα, 2009).</a:t>
            </a:r>
            <a:endParaRPr lang="el-GR" sz="1400" dirty="0"/>
          </a:p>
          <a:p>
            <a:pPr algn="just">
              <a:lnSpc>
                <a:spcPct val="90000"/>
              </a:lnSpc>
            </a:pPr>
            <a:r>
              <a:rPr lang="el-GR" sz="1400" b="1" dirty="0"/>
              <a:t>Αντιμετωπίζει απειλές που σχετίζονται με την αλιεία (τυχαία παγίδευση κατά τις αλιευτικές δραστηριότητες, ηθελημένη θανάτωση) τη μείωση της διαθέσιμης τροφής και την υποβάθμιση του οικοσυστήματος.</a:t>
            </a:r>
            <a:endParaRPr lang="el-GR" sz="1400" dirty="0"/>
          </a:p>
          <a:p>
            <a:pPr>
              <a:lnSpc>
                <a:spcPct val="90000"/>
              </a:lnSpc>
            </a:pPr>
            <a:endParaRPr lang="el-GR" sz="1300" dirty="0"/>
          </a:p>
        </p:txBody>
      </p:sp>
      <p:sp>
        <p:nvSpPr>
          <p:cNvPr id="38" name="Rectangle 37">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07083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C962D36-83D6-2F4E-91F7-FB3899887082}"/>
              </a:ext>
            </a:extLst>
          </p:cNvPr>
          <p:cNvSpPr>
            <a:spLocks noGrp="1"/>
          </p:cNvSpPr>
          <p:nvPr>
            <p:ph type="title"/>
          </p:nvPr>
        </p:nvSpPr>
        <p:spPr>
          <a:xfrm>
            <a:off x="5117309" y="634946"/>
            <a:ext cx="6432434" cy="1450757"/>
          </a:xfrm>
        </p:spPr>
        <p:txBody>
          <a:bodyPr>
            <a:normAutofit/>
          </a:bodyPr>
          <a:lstStyle/>
          <a:p>
            <a:r>
              <a:rPr lang="el-GR" b="1"/>
              <a:t>ΣΤΑΧΤΟΔΕΛΦΙΝΟ</a:t>
            </a:r>
            <a:endParaRPr lang="el-GR"/>
          </a:p>
        </p:txBody>
      </p:sp>
      <p:pic>
        <p:nvPicPr>
          <p:cNvPr id="4" name="Εικόνα 3" descr="Εικόνα που περιέχει ζώο, πουλί, αεροπλάνο, πέταγμα&#10;&#10;Περιγραφή που δημιουργήθηκε αυτόματα">
            <a:extLst>
              <a:ext uri="{FF2B5EF4-FFF2-40B4-BE49-F238E27FC236}">
                <a16:creationId xmlns:a16="http://schemas.microsoft.com/office/drawing/2014/main" id="{7EBBBA9F-B7E2-8949-91E1-2763E40CB49E}"/>
              </a:ext>
            </a:extLst>
          </p:cNvPr>
          <p:cNvPicPr/>
          <p:nvPr/>
        </p:nvPicPr>
        <p:blipFill rotWithShape="1">
          <a:blip r:embed="rId2">
            <a:extLst>
              <a:ext uri="{28A0092B-C50C-407E-A947-70E740481C1C}">
                <a14:useLocalDpi xmlns:a14="http://schemas.microsoft.com/office/drawing/2010/main" val="0"/>
              </a:ext>
            </a:extLst>
          </a:blip>
          <a:srcRect l="22698" r="26480"/>
          <a:stretch/>
        </p:blipFill>
        <p:spPr bwMode="auto">
          <a:xfrm>
            <a:off x="633999" y="640081"/>
            <a:ext cx="4001315" cy="5314406"/>
          </a:xfrm>
          <a:prstGeom prst="rect">
            <a:avLst/>
          </a:prstGeom>
          <a:noFill/>
        </p:spPr>
      </p:pic>
      <p:cxnSp>
        <p:nvCxnSpPr>
          <p:cNvPr id="18" name="Straight Connector 17">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0720" y="2267421"/>
            <a:ext cx="60350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FC0EEB33-4208-C846-A1F0-0163445993DA}"/>
              </a:ext>
            </a:extLst>
          </p:cNvPr>
          <p:cNvSpPr>
            <a:spLocks noGrp="1"/>
          </p:cNvSpPr>
          <p:nvPr>
            <p:ph idx="1"/>
          </p:nvPr>
        </p:nvSpPr>
        <p:spPr>
          <a:xfrm>
            <a:off x="5117308" y="2407436"/>
            <a:ext cx="6432434" cy="3461658"/>
          </a:xfrm>
        </p:spPr>
        <p:txBody>
          <a:bodyPr>
            <a:normAutofit lnSpcReduction="10000"/>
          </a:bodyPr>
          <a:lstStyle/>
          <a:p>
            <a:pPr algn="just">
              <a:lnSpc>
                <a:spcPct val="90000"/>
              </a:lnSpc>
            </a:pPr>
            <a:r>
              <a:rPr lang="el-GR" sz="1400" b="1" dirty="0"/>
              <a:t>Το </a:t>
            </a:r>
            <a:r>
              <a:rPr lang="el-GR" sz="1400" b="1" dirty="0" err="1"/>
              <a:t>σταχτοδέλφινο</a:t>
            </a:r>
            <a:r>
              <a:rPr lang="el-GR" sz="1400" b="1" dirty="0"/>
              <a:t> (</a:t>
            </a:r>
            <a:r>
              <a:rPr lang="el-GR" sz="1400" b="1" dirty="0" err="1"/>
              <a:t>Grampus</a:t>
            </a:r>
            <a:r>
              <a:rPr lang="el-GR" sz="1400" b="1" dirty="0"/>
              <a:t> </a:t>
            </a:r>
            <a:r>
              <a:rPr lang="el-GR" sz="1400" b="1" dirty="0" err="1"/>
              <a:t>griseus</a:t>
            </a:r>
            <a:r>
              <a:rPr lang="el-GR" sz="1400" b="1" dirty="0"/>
              <a:t>) ξεχωρίζει από όλα τα δελφίνια αφού δεν έχει εμφανές ρύγχος και το σώμα του είναι γεμάτο… γρατζουνιές.</a:t>
            </a:r>
            <a:endParaRPr lang="el-GR" sz="1400" dirty="0"/>
          </a:p>
          <a:p>
            <a:pPr algn="just">
              <a:lnSpc>
                <a:spcPct val="90000"/>
              </a:lnSpc>
            </a:pPr>
            <a:r>
              <a:rPr lang="el-GR" sz="1400" b="1" dirty="0"/>
              <a:t>Είναι το μεγαλύτερο δελφίνι που ζει στις ελληνικές θάλασσες, με μήκος που μπορεί να φτάσει και τα 3,30 μέτρα στην Ελλάδα. Γεννιέται γκρι αλλά όσο μεγαλώνει, το σώμα του γεμίζει με τις χαρακτηριστικές άσπρες γρατζουνιές, προϊόν αψιμαχιών με άλλα δελφίνια του είδους του. Φτάνει τα 37 </a:t>
            </a:r>
            <a:r>
              <a:rPr lang="el-GR" sz="1400" b="1" dirty="0" err="1"/>
              <a:t>χλμ</a:t>
            </a:r>
            <a:r>
              <a:rPr lang="el-GR" sz="1400" b="1" dirty="0"/>
              <a:t>/ώρα και οι καταδύσεις του μπορεί να φτάσουν σε διάρκεια τα 30 λεπτά και τα 500 μέτρα σε βάθος. Τρέφεται κυρίως με καλαμάρια και περιστασιακά με ψάρια. Η διάρκεια κύησης είναι 13-14 μήνες, η ακριβής διάρκεια ζωής τους είναι άγνωστη αλλά ξεπερνά (πιθανόν κατά πολύ) τα 30 χρόνια. Σπανιότερο από τα υπόλοιπα, ζει κυρίως στο Μυρτώο πέλαγος, στη Χαλκιδική, στις Βόρειες Σποράδες, στη θάλασσα των Κυθήρων και στη νοτιοδυτική Κρήτη. Τα </a:t>
            </a:r>
            <a:r>
              <a:rPr lang="el-GR" sz="1400" b="1" dirty="0" err="1"/>
              <a:t>σταχτοδέλφινα</a:t>
            </a:r>
            <a:r>
              <a:rPr lang="el-GR" sz="1400" b="1" dirty="0"/>
              <a:t> της Μεσογείου δεν έρχονται σε επαφή με τα </a:t>
            </a:r>
            <a:r>
              <a:rPr lang="el-GR" sz="1400" b="1" dirty="0" err="1"/>
              <a:t>σταχτοδέλφινα</a:t>
            </a:r>
            <a:r>
              <a:rPr lang="el-GR" sz="1400" b="1" dirty="0"/>
              <a:t> του Δυτικού Ατλαντικού.</a:t>
            </a:r>
            <a:endParaRPr lang="el-GR" sz="1400" dirty="0"/>
          </a:p>
          <a:p>
            <a:pPr algn="just">
              <a:lnSpc>
                <a:spcPct val="90000"/>
              </a:lnSpc>
            </a:pPr>
            <a:r>
              <a:rPr lang="el-GR" sz="1400" b="1" dirty="0"/>
              <a:t>Δυστυχώς, το </a:t>
            </a:r>
            <a:r>
              <a:rPr lang="el-GR" sz="1400" b="1" dirty="0" err="1"/>
              <a:t>σταχτοδέλφινο</a:t>
            </a:r>
            <a:r>
              <a:rPr lang="el-GR" sz="1400" b="1" dirty="0"/>
              <a:t> θεωρείται «Κινδυνεύον», σύμφωνα με το Κόκκινο Βιβλίο των Απειλούμενων Ειδών Ζώων της Ελλάδας (Αθήνα, 2009).</a:t>
            </a:r>
            <a:endParaRPr lang="el-GR" sz="1400" dirty="0"/>
          </a:p>
          <a:p>
            <a:pPr algn="just">
              <a:lnSpc>
                <a:spcPct val="90000"/>
              </a:lnSpc>
            </a:pPr>
            <a:r>
              <a:rPr lang="el-GR" sz="1400" b="1" dirty="0"/>
              <a:t>Απειλείται από την τυχαία παγίδευση κατά τις αλιευτικές δραστηριότητες, αλλά και την κατάποση στερεών απορριμμάτων.</a:t>
            </a:r>
            <a:endParaRPr lang="el-GR" sz="1400" dirty="0"/>
          </a:p>
          <a:p>
            <a:pPr>
              <a:lnSpc>
                <a:spcPct val="90000"/>
              </a:lnSpc>
            </a:pPr>
            <a:endParaRPr lang="el-GR" sz="1100" dirty="0"/>
          </a:p>
        </p:txBody>
      </p:sp>
      <p:sp>
        <p:nvSpPr>
          <p:cNvPr id="20" name="Rectangle 19">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466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013D35-4036-BD44-A434-F43B498A7ACE}"/>
              </a:ext>
            </a:extLst>
          </p:cNvPr>
          <p:cNvSpPr>
            <a:spLocks noGrp="1"/>
          </p:cNvSpPr>
          <p:nvPr>
            <p:ph type="title"/>
          </p:nvPr>
        </p:nvSpPr>
        <p:spPr>
          <a:xfrm>
            <a:off x="642257" y="634946"/>
            <a:ext cx="6432434" cy="1450757"/>
          </a:xfrm>
        </p:spPr>
        <p:txBody>
          <a:bodyPr>
            <a:normAutofit/>
          </a:bodyPr>
          <a:lstStyle/>
          <a:p>
            <a:r>
              <a:rPr lang="el-GR" sz="4900" b="1" dirty="0"/>
              <a:t> </a:t>
            </a:r>
            <a:br>
              <a:rPr lang="el-GR" sz="4900" dirty="0"/>
            </a:br>
            <a:r>
              <a:rPr lang="el-GR" sz="4900" b="1" dirty="0"/>
              <a:t>ΚΟΙΝΟ ΔΕΛΦΙΝΙ</a:t>
            </a:r>
            <a:endParaRPr lang="el-GR" sz="4900" dirty="0"/>
          </a:p>
        </p:txBody>
      </p:sp>
      <p:cxnSp>
        <p:nvCxnSpPr>
          <p:cNvPr id="11" name="Straight Connector 10">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819" y="2267421"/>
            <a:ext cx="62179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ADF1A419-A362-6A48-A912-E02E0B36BAE0}"/>
              </a:ext>
            </a:extLst>
          </p:cNvPr>
          <p:cNvSpPr>
            <a:spLocks noGrp="1"/>
          </p:cNvSpPr>
          <p:nvPr>
            <p:ph idx="1"/>
          </p:nvPr>
        </p:nvSpPr>
        <p:spPr>
          <a:xfrm>
            <a:off x="642257" y="2407435"/>
            <a:ext cx="6432434" cy="3632417"/>
          </a:xfrm>
        </p:spPr>
        <p:txBody>
          <a:bodyPr>
            <a:normAutofit fontScale="92500" lnSpcReduction="10000"/>
          </a:bodyPr>
          <a:lstStyle/>
          <a:p>
            <a:pPr algn="just">
              <a:lnSpc>
                <a:spcPct val="90000"/>
              </a:lnSpc>
            </a:pPr>
            <a:r>
              <a:rPr lang="el-GR" sz="1400" b="1" dirty="0"/>
              <a:t>Το κοινό δελφίνι (</a:t>
            </a:r>
            <a:r>
              <a:rPr lang="el-GR" sz="1400" b="1" dirty="0" err="1"/>
              <a:t>Delphinus</a:t>
            </a:r>
            <a:r>
              <a:rPr lang="el-GR" sz="1400" b="1" dirty="0"/>
              <a:t> </a:t>
            </a:r>
            <a:r>
              <a:rPr lang="el-GR" sz="1400" b="1" dirty="0" err="1"/>
              <a:t>delphis</a:t>
            </a:r>
            <a:r>
              <a:rPr lang="el-GR" sz="1400" b="1" dirty="0"/>
              <a:t>), δυστυχώς μόνο κοινό δεν είναι στις ελληνικές θάλασσες, καθώς κινδυνεύει με εξαφάνιση, σύμφωνα με το Κόκκινο Βιβλίο των Απειλούμενων Ειδών Ζώων της Ελλάδας (Αθήνα, 2009).  </a:t>
            </a:r>
            <a:endParaRPr lang="el-GR" sz="1400" dirty="0"/>
          </a:p>
          <a:p>
            <a:pPr algn="just">
              <a:lnSpc>
                <a:spcPct val="90000"/>
              </a:lnSpc>
            </a:pPr>
            <a:r>
              <a:rPr lang="el-GR" sz="1400" b="1" dirty="0"/>
              <a:t>Τα χρώματά του, μια σύνθεση από γκρι, μαύρο άσπρο και κίτρινο είναι ιδιαίτερα σύνθετα και διαφέρουν πολύ από των άλλων δελφινιών. Το μέσο μήκος του είναι 1,80 μέτρα και τρέφεται με ψάρια όπως ο γαύρος, η σαρδέλα και πιθανότατα και με καλαμάρια στον Κορινθιακό κόλπο.</a:t>
            </a:r>
            <a:endParaRPr lang="el-GR" sz="1400" dirty="0"/>
          </a:p>
          <a:p>
            <a:pPr algn="just">
              <a:lnSpc>
                <a:spcPct val="90000"/>
              </a:lnSpc>
            </a:pPr>
            <a:r>
              <a:rPr lang="el-GR" sz="1400" b="1" dirty="0"/>
              <a:t>Δεν ξέρουμε ακριβώς πόσα κοινά δελφίνια κολυμπάνε στα ελληνικά νερά αλλά γνωρίζουμε ότι ο πληθυσμός του έχει υποστεί σοβαρή μείωση τα τελευταία 30 - 40 χρόνια. Υπό κανονικές συνθήκες, γεννάει ένα μικρό ανά 2-3 χρόνια και η κύηση διαρκεί 10 - 11 μήνες. Άγνωστη είναι η μέγιστη ηλικία των κοινών δελφινιών. Τα συναντάει κανείς σε περιοχές με βάθη έως 200 μέτρα και κοντά στην ακτή στο Βόρειο Ιόνιο Πέλαγος, στον Σαρωνικό και τον Κορινθιακό, στα Δωδεκάνησα, τον Βόρειο Ευβοϊκό και τον Παγασητικό, στις Κυκλάδες το Βορειοανατολικό Αιγαίο, τον Θερμαϊκό, ενώ η σημαντικότερη περιοχή για το είδος είναι το Θρακικό Πέλαγος. Στον Κορινθιακό κόλπο, συμβαίνει ένα παγκοσμίως μοναδικό φαινόμενο, αφού κοινά δελφίνια, </a:t>
            </a:r>
            <a:r>
              <a:rPr lang="el-GR" sz="1400" b="1" dirty="0" err="1"/>
              <a:t>ζωνοδέλφινα</a:t>
            </a:r>
            <a:r>
              <a:rPr lang="el-GR" sz="1400" b="1" dirty="0"/>
              <a:t> και </a:t>
            </a:r>
            <a:r>
              <a:rPr lang="el-GR" sz="1400" b="1" dirty="0" err="1"/>
              <a:t>σταχτοδέλφινα</a:t>
            </a:r>
            <a:r>
              <a:rPr lang="el-GR" sz="1400" b="1" dirty="0"/>
              <a:t> ζουν μόνιμα σε μεικτές κοινωνίες, κάτι που δεν συμβαίνει πουθενά αλλού στον κόσμο.</a:t>
            </a:r>
            <a:endParaRPr lang="el-GR" sz="1400" dirty="0"/>
          </a:p>
          <a:p>
            <a:pPr algn="just">
              <a:lnSpc>
                <a:spcPct val="90000"/>
              </a:lnSpc>
            </a:pPr>
            <a:r>
              <a:rPr lang="el-GR" sz="1400" b="1" dirty="0"/>
              <a:t>Απειλείται από τη μείωση της διαθέσιμης τροφής, από τις αλιευτικές δραστηριότητες (ηθελημένη θανάτωση ή τυχαία παγίδευση), αλλά και τη μόλυνση από τεχνητές χημικές ενώσεις.</a:t>
            </a:r>
            <a:endParaRPr lang="el-GR" sz="1400" dirty="0"/>
          </a:p>
          <a:p>
            <a:pPr>
              <a:lnSpc>
                <a:spcPct val="90000"/>
              </a:lnSpc>
            </a:pPr>
            <a:endParaRPr lang="el-GR" sz="1200" dirty="0"/>
          </a:p>
        </p:txBody>
      </p:sp>
      <p:pic>
        <p:nvPicPr>
          <p:cNvPr id="4" name="Εικόνα 3" descr="Εικόνα που περιέχει υπαίθριος, αρκούδα, νερό, μεγάλος&#10;&#10;Περιγραφή που δημιουργήθηκε αυτόματα">
            <a:extLst>
              <a:ext uri="{FF2B5EF4-FFF2-40B4-BE49-F238E27FC236}">
                <a16:creationId xmlns:a16="http://schemas.microsoft.com/office/drawing/2014/main" id="{2E35576E-EDA6-224B-9EB2-A04E0C0F0D82}"/>
              </a:ext>
            </a:extLst>
          </p:cNvPr>
          <p:cNvPicPr/>
          <p:nvPr/>
        </p:nvPicPr>
        <p:blipFill rotWithShape="1">
          <a:blip r:embed="rId2">
            <a:extLst>
              <a:ext uri="{28A0092B-C50C-407E-A947-70E740481C1C}">
                <a14:useLocalDpi xmlns:a14="http://schemas.microsoft.com/office/drawing/2010/main" val="0"/>
              </a:ext>
            </a:extLst>
          </a:blip>
          <a:srcRect l="23593" r="27467"/>
          <a:stretch/>
        </p:blipFill>
        <p:spPr bwMode="auto">
          <a:xfrm>
            <a:off x="7556686" y="640081"/>
            <a:ext cx="4001315" cy="5314406"/>
          </a:xfrm>
          <a:prstGeom prst="rect">
            <a:avLst/>
          </a:prstGeom>
          <a:noFill/>
        </p:spPr>
      </p:pic>
      <p:sp>
        <p:nvSpPr>
          <p:cNvPr id="13" name="Rectangle 12">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9741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6252B44-DF8E-A34D-91FC-8C1DDBB8209C}"/>
              </a:ext>
            </a:extLst>
          </p:cNvPr>
          <p:cNvSpPr>
            <a:spLocks noGrp="1"/>
          </p:cNvSpPr>
          <p:nvPr>
            <p:ph type="title"/>
          </p:nvPr>
        </p:nvSpPr>
        <p:spPr>
          <a:xfrm>
            <a:off x="1097280" y="286603"/>
            <a:ext cx="10058400" cy="1450757"/>
          </a:xfrm>
        </p:spPr>
        <p:txBody>
          <a:bodyPr>
            <a:normAutofit/>
          </a:bodyPr>
          <a:lstStyle/>
          <a:p>
            <a:r>
              <a:rPr lang="el-GR" sz="4400" b="1" dirty="0"/>
              <a:t>ΧΕΛΩΝΑ ΚΑΡΕΤΑ ΚΑΡΕΤΑ</a:t>
            </a:r>
            <a:endParaRPr lang="el-GR" sz="4400" dirty="0"/>
          </a:p>
        </p:txBody>
      </p:sp>
      <p:cxnSp>
        <p:nvCxnSpPr>
          <p:cNvPr id="16" name="Straight Connector 15">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6">
            <a:extLst>
              <a:ext uri="{FF2B5EF4-FFF2-40B4-BE49-F238E27FC236}">
                <a16:creationId xmlns:a16="http://schemas.microsoft.com/office/drawing/2014/main" id="{01EDA2C5-3854-FE4E-B1AC-04A04198C7B9}"/>
              </a:ext>
            </a:extLst>
          </p:cNvPr>
          <p:cNvSpPr>
            <a:spLocks noGrp="1"/>
          </p:cNvSpPr>
          <p:nvPr>
            <p:ph idx="1"/>
          </p:nvPr>
        </p:nvSpPr>
        <p:spPr>
          <a:xfrm>
            <a:off x="1097280" y="1993400"/>
            <a:ext cx="5779509" cy="4292593"/>
          </a:xfrm>
        </p:spPr>
        <p:txBody>
          <a:bodyPr>
            <a:normAutofit fontScale="92500"/>
          </a:bodyPr>
          <a:lstStyle/>
          <a:p>
            <a:pPr algn="just">
              <a:lnSpc>
                <a:spcPct val="90000"/>
              </a:lnSpc>
            </a:pPr>
            <a:r>
              <a:rPr lang="el-GR" sz="1200" b="1" dirty="0"/>
              <a:t>Το πρώτο ταξίδι μιας Caretta</a:t>
            </a:r>
            <a:r>
              <a:rPr lang="en-CA" sz="1200" b="1" dirty="0"/>
              <a:t>- C</a:t>
            </a:r>
            <a:r>
              <a:rPr lang="el-GR" sz="1200" b="1" dirty="0" err="1"/>
              <a:t>aretta</a:t>
            </a:r>
            <a:r>
              <a:rPr lang="el-GR" sz="1200" b="1" dirty="0"/>
              <a:t> από την αμμουδιά όπου σκάει το αυγό της μέχρι την ακροθαλασσιά είναι και το σημαντικότερο της ζωής της. Στηρίζεται στο ένστικτο και το DNA της για να βρει τον προσανατολισμό της. Μόνο αν τα καταφέρει την πρώτη φορά θα ξαναγυρίσει μετά από μερικές δεκαετίες στην ίδια παραλία για να γεννήσει τα μικρά της και να διαιωνίσει το είδος της.  </a:t>
            </a:r>
            <a:endParaRPr lang="el-GR" sz="1200" dirty="0"/>
          </a:p>
          <a:p>
            <a:pPr algn="just">
              <a:lnSpc>
                <a:spcPct val="90000"/>
              </a:lnSpc>
            </a:pPr>
            <a:r>
              <a:rPr lang="el-GR" sz="1200" b="1" dirty="0"/>
              <a:t>Με το σκάσιμο των αυγών τα μικρά χελωνάκια αναρριχώνται ομαδικά στην επιφάνεια της άμμου και κατευθύνονται προς τη θάλασσα. Η έξοδός τους από τη φωλιά συνήθως γίνεται αργά το απόγευμα ή νωρίς το χάραμα. Τα μικρά προσανατολίζονται από τον φωτεινότερο ορίζοντα που συναντούν. Η πορεία τους στη ζωή ξεκινά με πολλούς εχθρούς όπως καβούρια, γλάρους, ψάρια, τρωκτικά αλλά και κινδύνους όπως οι ανθρώπινες δραστηριότητες στις παραλίες και στη θάλασσα. Μόνο 1 στα 1000 χελωνάκια θα επιβιώσει για να ενηλικιωθεί!</a:t>
            </a:r>
            <a:endParaRPr lang="el-GR" sz="1200" dirty="0"/>
          </a:p>
          <a:p>
            <a:pPr algn="just">
              <a:lnSpc>
                <a:spcPct val="90000"/>
              </a:lnSpc>
            </a:pPr>
            <a:r>
              <a:rPr lang="el-GR" sz="1200" b="1" dirty="0"/>
              <a:t>Η χελώνα καρέτα είναι ίσως ένα από τα πιο εμβληματικά είδη των μεσογειακών και ελληνικών θαλασσών και ένα από τα επτά είδη θαλάσσιων χελωνών που υπάρχουν στον πλανήτη. Οι χελώνες ζουν περίπου 100 χρόνια και ενηλικιώνονται μετά τη δεύτερη δεκαετία της ζωής τους. Για την αναπαραγωγή τους γυρίζουν στην παραλία που γεννήθηκαν για να γεννήσουν τα αυγά τους. Η επιστροφή τους στην ίδια παραλία, επιβεβαιώνει τη σημασία της διατήρησης, διαχείρισης και προστασίας των οικοσυστημάτων και των παραλιών ωοτοκίας. </a:t>
            </a:r>
            <a:endParaRPr lang="el-GR" sz="1200" dirty="0"/>
          </a:p>
          <a:p>
            <a:pPr algn="just">
              <a:lnSpc>
                <a:spcPct val="90000"/>
              </a:lnSpc>
            </a:pPr>
            <a:r>
              <a:rPr lang="el-GR" sz="1200" b="1" dirty="0"/>
              <a:t>Η περίοδος ωοτοκίας κάθε χρόνο ξεκινά το Μάιο και τελειώνει τον Οκτώβριο με την έξοδο των μικρών προς τη θάλασσα. Η κάθε χελώνα θα επιστρέψει στην περιοχή που έχει επιλέξει για να γεννήσει τα αυγά της κάθε δύο με τρία χρόνια και σε κάθε περίοδο ωοτοκίας η θαλάσσια χελώνα θα γεννήσει δύο ως τρεις φορές. Η χελώνα σκάβει τη φωλιά με τα πίσω της πτερύγια της σε αμμώδεις παραλίες, σε βάθος περίπου 60 εκατοστών. Σε κάθε φωλιά φιλοξενούνται μέχρι και 120 αυγά, τα οποία εκκολάπτονται για 55 περίπου ημέρες. Το φύλο των νεοσσών καθορίζεται από τη θερμοκρασία μέσα στη φωλιά. Για αυτό και η φυσική ποιότητα της άμμου είναι εξαιρετικά σημαντική ώστε να μην επηρεάζονται οι πληθυσμοί και η κατανομή τους. </a:t>
            </a:r>
            <a:endParaRPr lang="el-GR" sz="1200" dirty="0"/>
          </a:p>
          <a:p>
            <a:pPr>
              <a:lnSpc>
                <a:spcPct val="90000"/>
              </a:lnSpc>
            </a:pPr>
            <a:endParaRPr lang="el-GR" sz="800" dirty="0"/>
          </a:p>
        </p:txBody>
      </p:sp>
      <p:pic>
        <p:nvPicPr>
          <p:cNvPr id="9" name="Εικόνα 8" descr="Εικόνα που περιέχει ερπετό, χελώνα, νερό, ζώο&#10;&#10;Περιγραφή που δημιουργήθηκε αυτόματα">
            <a:extLst>
              <a:ext uri="{FF2B5EF4-FFF2-40B4-BE49-F238E27FC236}">
                <a16:creationId xmlns:a16="http://schemas.microsoft.com/office/drawing/2014/main" id="{0C11BC4B-265B-1843-AB4F-92A910A1516F}"/>
              </a:ext>
            </a:extLst>
          </p:cNvPr>
          <p:cNvPicPr>
            <a:picLocks noChangeAspect="1"/>
          </p:cNvPicPr>
          <p:nvPr/>
        </p:nvPicPr>
        <p:blipFill rotWithShape="1">
          <a:blip r:embed="rId2"/>
          <a:srcRect l="14379" r="10195"/>
          <a:stretch/>
        </p:blipFill>
        <p:spPr>
          <a:xfrm>
            <a:off x="7534656" y="2108200"/>
            <a:ext cx="3621024" cy="3600613"/>
          </a:xfrm>
          <a:prstGeom prst="rect">
            <a:avLst/>
          </a:prstGeom>
        </p:spPr>
      </p:pic>
      <p:sp>
        <p:nvSpPr>
          <p:cNvPr id="18" name="Rectangle 17">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218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D6CD570-0946-CA48-A27A-F449ADEBF38B}"/>
              </a:ext>
            </a:extLst>
          </p:cNvPr>
          <p:cNvSpPr>
            <a:spLocks noGrp="1"/>
          </p:cNvSpPr>
          <p:nvPr>
            <p:ph type="title"/>
          </p:nvPr>
        </p:nvSpPr>
        <p:spPr>
          <a:xfrm>
            <a:off x="6411685" y="634946"/>
            <a:ext cx="5127171" cy="1450757"/>
          </a:xfrm>
        </p:spPr>
        <p:txBody>
          <a:bodyPr>
            <a:normAutofit/>
          </a:bodyPr>
          <a:lstStyle/>
          <a:p>
            <a:r>
              <a:rPr lang="el-GR" sz="4400" b="1" dirty="0"/>
              <a:t>Η ζωή που απειλείται</a:t>
            </a:r>
            <a:endParaRPr lang="el-GR" sz="4400" dirty="0"/>
          </a:p>
        </p:txBody>
      </p:sp>
      <p:pic>
        <p:nvPicPr>
          <p:cNvPr id="5" name="Εικόνα 4" descr="Εικόνα που περιέχει χελώνα, ζώο, ερπετό&#10;&#10;Περιγραφή που δημιουργήθηκε αυτόματα">
            <a:extLst>
              <a:ext uri="{FF2B5EF4-FFF2-40B4-BE49-F238E27FC236}">
                <a16:creationId xmlns:a16="http://schemas.microsoft.com/office/drawing/2014/main" id="{1BCC2E1E-DC7A-644F-9989-DAEA343488CB}"/>
              </a:ext>
            </a:extLst>
          </p:cNvPr>
          <p:cNvPicPr>
            <a:picLocks noChangeAspect="1"/>
          </p:cNvPicPr>
          <p:nvPr/>
        </p:nvPicPr>
        <p:blipFill>
          <a:blip r:embed="rId2"/>
          <a:stretch>
            <a:fillRect/>
          </a:stretch>
        </p:blipFill>
        <p:spPr>
          <a:xfrm>
            <a:off x="643192" y="1350724"/>
            <a:ext cx="5115347" cy="3836510"/>
          </a:xfrm>
          <a:prstGeom prst="rect">
            <a:avLst/>
          </a:prstGeom>
        </p:spPr>
      </p:pic>
      <p:cxnSp>
        <p:nvCxnSpPr>
          <p:cNvPr id="17" name="Straight Connector 11">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4E5D5DC5-7775-764E-BB1D-0A17581CCC92}"/>
              </a:ext>
            </a:extLst>
          </p:cNvPr>
          <p:cNvSpPr>
            <a:spLocks noGrp="1"/>
          </p:cNvSpPr>
          <p:nvPr>
            <p:ph idx="1"/>
          </p:nvPr>
        </p:nvSpPr>
        <p:spPr>
          <a:xfrm>
            <a:off x="6401731" y="2304390"/>
            <a:ext cx="5425412" cy="4096407"/>
          </a:xfrm>
        </p:spPr>
        <p:txBody>
          <a:bodyPr>
            <a:normAutofit/>
          </a:bodyPr>
          <a:lstStyle/>
          <a:p>
            <a:pPr algn="just">
              <a:lnSpc>
                <a:spcPct val="90000"/>
              </a:lnSpc>
            </a:pPr>
            <a:r>
              <a:rPr lang="el-GR" sz="1100" b="1" dirty="0"/>
              <a:t>Η θαλάσσια χελώνα Caretta- </a:t>
            </a:r>
            <a:r>
              <a:rPr lang="en-CA" sz="1100" b="1" dirty="0"/>
              <a:t>C</a:t>
            </a:r>
            <a:r>
              <a:rPr lang="el-GR" sz="1100" b="1" dirty="0" err="1"/>
              <a:t>aretta</a:t>
            </a:r>
            <a:r>
              <a:rPr lang="el-GR" sz="1100" b="1" dirty="0"/>
              <a:t> είναι ένα κινδυνεύον είδος, σύμφωνα με το Κόκκινο Βιβλίο των Απειλούμενων Ζώων της Ελλάδας (Αθήνα, 2010). Θα τη συναντήσουμε να κολυμπάει σε όλα τα μήκη και πλάτη των ελληνικών θαλασσών, αλλά η ιδιαίτερη σημασία της χώρας μας έγκειται στο ότι φιλοξενούμε κάποιες από τις σημαντικότερες παραλίες για την αναπαραγωγή και </a:t>
            </a:r>
            <a:r>
              <a:rPr lang="el-GR" sz="1100" b="1" dirty="0" err="1"/>
              <a:t>φωλεοποίηση</a:t>
            </a:r>
            <a:r>
              <a:rPr lang="el-GR" sz="1100" b="1" dirty="0"/>
              <a:t> της καρέτα στη Μεσόγειο.</a:t>
            </a:r>
            <a:endParaRPr lang="el-GR" sz="1100" dirty="0"/>
          </a:p>
          <a:p>
            <a:pPr algn="just">
              <a:lnSpc>
                <a:spcPct val="90000"/>
              </a:lnSpc>
            </a:pPr>
            <a:r>
              <a:rPr lang="el-GR" sz="1100" b="1" dirty="0"/>
              <a:t>Οι κυριότερες απειλές που αντιμετωπίζει στην Ελλάδα είναι η οικολογική υποβάθμιση των οικοσυστημάτων που τη φιλοξενούν όπως: η οικιστική και τουριστική ανάπτυξη των παραλιών ωοτοκίας, ο τεχνητός φωτισμός που αποπροσανατολίζει τα μικρά, η διάβρωση των παραλιών και η κλιματική αλλαγή που απειλεί τα παραθαλάσσια οικοσυστήματά και τις παραλίες ωοτοκίας. Η παγίδευση σε αλιευτικά εργαλεία, οι τραυματισμοί από ταχύπλοα αλλά και η ηθελημένη θανάτωση από ορισμένους ψαράδες αποτελούν κάποιους επιπλέον ανθρωπογενείς κινδύνους.</a:t>
            </a:r>
            <a:endParaRPr lang="el-GR" sz="1100" dirty="0"/>
          </a:p>
          <a:p>
            <a:pPr algn="just">
              <a:lnSpc>
                <a:spcPct val="90000"/>
              </a:lnSpc>
            </a:pPr>
            <a:r>
              <a:rPr lang="el-GR" sz="1100" b="1" dirty="0"/>
              <a:t>Ενδεικτικά αναφέρεται ότι το 80% των ατόμων που εισήχθησαν για περίθαλψη στο Κέντρο Διάσωσης Θαλάσσιων Χελωνών στη Γλυφάδα, κατά το διάστημα 1994-2000, έφερε τραύματα που οφείλονταν σε αλιευτικά εργαλεία, καθώς και σε σκόπιμη κακοποίηση. </a:t>
            </a:r>
            <a:endParaRPr lang="el-GR" sz="1100" dirty="0"/>
          </a:p>
          <a:p>
            <a:pPr algn="just">
              <a:lnSpc>
                <a:spcPct val="90000"/>
              </a:lnSpc>
            </a:pPr>
            <a:r>
              <a:rPr lang="el-GR" sz="1100" b="1" dirty="0"/>
              <a:t>Το κυνήγι των αυγών από αλεπούδες, σκυλιά, αρουραίους κλπ, αποτελεί μια επιπλέον απειλή και έχει παρατηρηθεί σε παραλίες ωοτοκίας της Πελοποννήσου, επηρεάζοντας το 40% των φωλιών. Ο κυριότερος όμως θηρευτής των μικρών είναι οι γλάροι, ενώ στη θάλασσα τα καβούρια, τα μεγάλα ψάρια κλπ. </a:t>
            </a:r>
            <a:endParaRPr lang="el-GR" sz="1100" dirty="0"/>
          </a:p>
          <a:p>
            <a:pPr algn="just">
              <a:lnSpc>
                <a:spcPct val="90000"/>
              </a:lnSpc>
            </a:pPr>
            <a:r>
              <a:rPr lang="el-GR" sz="1100" b="1" dirty="0"/>
              <a:t>Ιδιαίτερα σημαντική απειλή είναι και τα σκουπίδια στη θάλασσα. Ειδικότερα, οι πλαστικές σακούλες που υποβαθμίζουν το θαλάσσιο οικοσύστημα, μοιάζουν με τσούχτρες και μπορούν να ξεγελάσουν τις χελώνες, οι οποίες και τις τρώνε και ως συνέπεια προκαλείται ο θάνατος τους. </a:t>
            </a:r>
            <a:endParaRPr lang="el-GR" sz="1100" dirty="0"/>
          </a:p>
          <a:p>
            <a:pPr>
              <a:lnSpc>
                <a:spcPct val="90000"/>
              </a:lnSpc>
            </a:pPr>
            <a:endParaRPr lang="el-GR" sz="800" dirty="0"/>
          </a:p>
        </p:txBody>
      </p:sp>
      <p:sp>
        <p:nvSpPr>
          <p:cNvPr id="18" name="Rectangle 13">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88458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4" name="Εικόνα 3" descr="Εικόνα που περιέχει υπαίθριος, φύση, νερό, βουνό&#10;&#10;Περιγραφή που δημιουργήθηκε αυτόματα">
            <a:extLst>
              <a:ext uri="{FF2B5EF4-FFF2-40B4-BE49-F238E27FC236}">
                <a16:creationId xmlns:a16="http://schemas.microsoft.com/office/drawing/2014/main" id="{D9145C2A-7A52-1E47-A4A7-9C3CDE6D3406}"/>
              </a:ext>
            </a:extLst>
          </p:cNvPr>
          <p:cNvPicPr/>
          <p:nvPr/>
        </p:nvPicPr>
        <p:blipFill rotWithShape="1">
          <a:blip r:embed="rId2" cstate="print">
            <a:extLst>
              <a:ext uri="{28A0092B-C50C-407E-A947-70E740481C1C}">
                <a14:useLocalDpi xmlns:a14="http://schemas.microsoft.com/office/drawing/2010/main" val="0"/>
              </a:ext>
            </a:extLst>
          </a:blip>
          <a:srcRect r="47"/>
          <a:stretch/>
        </p:blipFill>
        <p:spPr bwMode="auto">
          <a:xfrm>
            <a:off x="11369" y="10"/>
            <a:ext cx="12186315" cy="6857990"/>
          </a:xfrm>
          <a:prstGeom prst="rect">
            <a:avLst/>
          </a:prstGeom>
          <a:noFill/>
        </p:spPr>
      </p:pic>
      <p:sp>
        <p:nvSpPr>
          <p:cNvPr id="11" name="Rectangle 10">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EDDEE31-365F-3C4D-8DE2-364602221AB8}"/>
              </a:ext>
            </a:extLst>
          </p:cNvPr>
          <p:cNvSpPr>
            <a:spLocks noGrp="1"/>
          </p:cNvSpPr>
          <p:nvPr>
            <p:ph type="title"/>
          </p:nvPr>
        </p:nvSpPr>
        <p:spPr>
          <a:xfrm>
            <a:off x="948648" y="1419273"/>
            <a:ext cx="3153580" cy="1358188"/>
          </a:xfrm>
        </p:spPr>
        <p:txBody>
          <a:bodyPr>
            <a:normAutofit/>
          </a:bodyPr>
          <a:lstStyle/>
          <a:p>
            <a:r>
              <a:rPr lang="el-GR" sz="2800" b="1">
                <a:solidFill>
                  <a:srgbClr val="FFFFFF"/>
                </a:solidFill>
              </a:rPr>
              <a:t>«Μια παραλία για τις χελώνες»: Η ιστορία των Σεκανίων</a:t>
            </a:r>
            <a:endParaRPr lang="el-GR" sz="2800">
              <a:solidFill>
                <a:srgbClr val="FFFFFF"/>
              </a:solidFill>
            </a:endParaRPr>
          </a:p>
        </p:txBody>
      </p:sp>
      <p:cxnSp>
        <p:nvCxnSpPr>
          <p:cNvPr id="13" name="Straight Connector 12">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61385F38-D73B-0144-96DE-8E80D09B8858}"/>
              </a:ext>
            </a:extLst>
          </p:cNvPr>
          <p:cNvSpPr>
            <a:spLocks noGrp="1"/>
          </p:cNvSpPr>
          <p:nvPr>
            <p:ph idx="1"/>
          </p:nvPr>
        </p:nvSpPr>
        <p:spPr>
          <a:xfrm>
            <a:off x="814184" y="2889777"/>
            <a:ext cx="3374265" cy="2688967"/>
          </a:xfrm>
        </p:spPr>
        <p:txBody>
          <a:bodyPr>
            <a:normAutofit fontScale="77500" lnSpcReduction="20000"/>
          </a:bodyPr>
          <a:lstStyle/>
          <a:p>
            <a:pPr algn="just">
              <a:lnSpc>
                <a:spcPct val="120000"/>
              </a:lnSpc>
            </a:pPr>
            <a:r>
              <a:rPr lang="el-GR" sz="1500" b="1" dirty="0">
                <a:solidFill>
                  <a:srgbClr val="FFFFFF"/>
                </a:solidFill>
              </a:rPr>
              <a:t>Η προστασία της καρέτα αποτελεί για το WWF Ελλάς ένα στοίχημα και μια σχεδόν «προσωπική υπόθεση» που διαρκεί πολλές δεκαετίες. Το 1994 οργανώσαμε πανευρωπαϊκή εκστρατεία με στόχο την διατήρηση και την προστασία του είδους και των οικοσυστημάτων του. Ως αποτέλεσμα, με τα χρήματα που συγκεντρώθηκαν από την Ευρωπαϊκή Επιτροπή αλλά και από συνεισφορές ιδιωτών, αγοράσαμε το 90% της έκτασης γύρω από τα Σεκάνια. Σκοπός της αγοράς ήταν να εξασφαλιστεί ότι δε θα υπάρξει τουριστική ανάπτυξη στην περιοχή καθώς και η κατά το δυνατόν καλύτερη διαχείρισή της ώστε να προστατευθεί η σημαντικότερη παραλία ωοτοκίας για τη θαλάσσια χελώνα.</a:t>
            </a:r>
          </a:p>
          <a:p>
            <a:pPr>
              <a:lnSpc>
                <a:spcPct val="90000"/>
              </a:lnSpc>
            </a:pPr>
            <a:endParaRPr lang="el-GR" sz="1100" dirty="0">
              <a:solidFill>
                <a:srgbClr val="FFFFFF"/>
              </a:solidFill>
            </a:endParaRPr>
          </a:p>
        </p:txBody>
      </p:sp>
      <p:sp>
        <p:nvSpPr>
          <p:cNvPr id="15" name="Rectangle 14">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60870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aramond"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4183</Words>
  <Application>Microsoft Macintosh PowerPoint</Application>
  <PresentationFormat>Ευρεία οθόνη</PresentationFormat>
  <Paragraphs>96</Paragraphs>
  <Slides>21</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21</vt:i4>
      </vt:variant>
    </vt:vector>
  </HeadingPairs>
  <TitlesOfParts>
    <vt:vector size="24" baseType="lpstr">
      <vt:lpstr>Calibri</vt:lpstr>
      <vt:lpstr>Garamond</vt:lpstr>
      <vt:lpstr>RetrospectVTI</vt:lpstr>
      <vt:lpstr>Ζώα της θάλασσας υπό εξαφάνιση</vt:lpstr>
      <vt:lpstr>Τα δελφίνια</vt:lpstr>
      <vt:lpstr>ΖΩΝΟΔΕΛΦΙΝΟ</vt:lpstr>
      <vt:lpstr>ΡΙΝΟΔΕΛΦΙΝΟ </vt:lpstr>
      <vt:lpstr>ΣΤΑΧΤΟΔΕΛΦΙΝΟ</vt:lpstr>
      <vt:lpstr>  ΚΟΙΝΟ ΔΕΛΦΙΝΙ</vt:lpstr>
      <vt:lpstr>ΧΕΛΩΝΑ ΚΑΡΕΤΑ ΚΑΡΕΤΑ</vt:lpstr>
      <vt:lpstr>Η ζωή που απειλείται</vt:lpstr>
      <vt:lpstr>«Μια παραλία για τις χελώνες»: Η ιστορία των Σεκανίων</vt:lpstr>
      <vt:lpstr>Παρουσίαση του PowerPoint</vt:lpstr>
      <vt:lpstr>  ΜΕΣΟΓΕΙΑΚΗ ΦΩΚΙΑ</vt:lpstr>
      <vt:lpstr>Η ζωή της μεσογειακής φώκιας</vt:lpstr>
      <vt:lpstr>Η ζωή που απειλείται</vt:lpstr>
      <vt:lpstr>  Φυσητήρας </vt:lpstr>
      <vt:lpstr>Φώκαινα</vt:lpstr>
      <vt:lpstr>  ΖΙΦΙΟΣ</vt:lpstr>
      <vt:lpstr>Η ζωή που απειλείται</vt:lpstr>
      <vt:lpstr>Η ζωή της Πτεροφάλαινας</vt:lpstr>
      <vt:lpstr>  Η ζωή που απειλείται</vt:lpstr>
      <vt:lpstr>Προστατευόμενα και απειλούμενα είδη</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Ζώα της θάλασσας υπό εξαφάνιση</dc:title>
  <dc:creator>Anna.mpekiari@yahoo.gr</dc:creator>
  <cp:lastModifiedBy>Anna.mpekiari@yahoo.gr</cp:lastModifiedBy>
  <cp:revision>1</cp:revision>
  <dcterms:created xsi:type="dcterms:W3CDTF">2020-06-10T13:23:52Z</dcterms:created>
  <dcterms:modified xsi:type="dcterms:W3CDTF">2020-06-10T13:24:36Z</dcterms:modified>
</cp:coreProperties>
</file>